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Lst>
  <p:notesMasterIdLst>
    <p:notesMasterId r:id="rId102"/>
  </p:notesMasterIdLst>
  <p:handoutMasterIdLst>
    <p:handoutMasterId r:id="rId103"/>
  </p:handoutMasterIdLst>
  <p:sldIdLst>
    <p:sldId id="869" r:id="rId3"/>
    <p:sldId id="870" r:id="rId4"/>
    <p:sldId id="758" r:id="rId5"/>
    <p:sldId id="773" r:id="rId6"/>
    <p:sldId id="776" r:id="rId7"/>
    <p:sldId id="775" r:id="rId8"/>
    <p:sldId id="778" r:id="rId9"/>
    <p:sldId id="777" r:id="rId10"/>
    <p:sldId id="779" r:id="rId11"/>
    <p:sldId id="780" r:id="rId12"/>
    <p:sldId id="781" r:id="rId13"/>
    <p:sldId id="782" r:id="rId14"/>
    <p:sldId id="783" r:id="rId15"/>
    <p:sldId id="784" r:id="rId16"/>
    <p:sldId id="785" r:id="rId17"/>
    <p:sldId id="786" r:id="rId18"/>
    <p:sldId id="838" r:id="rId19"/>
    <p:sldId id="787" r:id="rId20"/>
    <p:sldId id="788" r:id="rId21"/>
    <p:sldId id="789" r:id="rId22"/>
    <p:sldId id="790" r:id="rId23"/>
    <p:sldId id="791" r:id="rId24"/>
    <p:sldId id="792" r:id="rId25"/>
    <p:sldId id="839" r:id="rId26"/>
    <p:sldId id="794" r:id="rId27"/>
    <p:sldId id="795" r:id="rId28"/>
    <p:sldId id="796" r:id="rId29"/>
    <p:sldId id="840" r:id="rId30"/>
    <p:sldId id="743" r:id="rId31"/>
    <p:sldId id="842" r:id="rId32"/>
    <p:sldId id="841" r:id="rId33"/>
    <p:sldId id="742" r:id="rId34"/>
    <p:sldId id="797" r:id="rId35"/>
    <p:sldId id="798" r:id="rId36"/>
    <p:sldId id="799" r:id="rId37"/>
    <p:sldId id="800" r:id="rId38"/>
    <p:sldId id="801" r:id="rId39"/>
    <p:sldId id="802" r:id="rId40"/>
    <p:sldId id="803" r:id="rId41"/>
    <p:sldId id="804" r:id="rId42"/>
    <p:sldId id="805" r:id="rId43"/>
    <p:sldId id="808" r:id="rId44"/>
    <p:sldId id="809" r:id="rId45"/>
    <p:sldId id="810" r:id="rId46"/>
    <p:sldId id="845" r:id="rId47"/>
    <p:sldId id="846" r:id="rId48"/>
    <p:sldId id="847" r:id="rId49"/>
    <p:sldId id="849" r:id="rId50"/>
    <p:sldId id="850" r:id="rId51"/>
    <p:sldId id="851" r:id="rId52"/>
    <p:sldId id="852" r:id="rId53"/>
    <p:sldId id="853" r:id="rId54"/>
    <p:sldId id="854" r:id="rId55"/>
    <p:sldId id="855" r:id="rId56"/>
    <p:sldId id="856" r:id="rId57"/>
    <p:sldId id="857" r:id="rId58"/>
    <p:sldId id="858" r:id="rId59"/>
    <p:sldId id="859" r:id="rId60"/>
    <p:sldId id="860" r:id="rId61"/>
    <p:sldId id="861" r:id="rId62"/>
    <p:sldId id="862" r:id="rId63"/>
    <p:sldId id="863" r:id="rId64"/>
    <p:sldId id="864" r:id="rId65"/>
    <p:sldId id="865" r:id="rId66"/>
    <p:sldId id="866" r:id="rId67"/>
    <p:sldId id="867" r:id="rId68"/>
    <p:sldId id="871" r:id="rId69"/>
    <p:sldId id="872" r:id="rId70"/>
    <p:sldId id="873" r:id="rId71"/>
    <p:sldId id="874" r:id="rId72"/>
    <p:sldId id="875" r:id="rId73"/>
    <p:sldId id="876" r:id="rId74"/>
    <p:sldId id="877" r:id="rId75"/>
    <p:sldId id="878" r:id="rId76"/>
    <p:sldId id="879" r:id="rId77"/>
    <p:sldId id="880" r:id="rId78"/>
    <p:sldId id="881" r:id="rId79"/>
    <p:sldId id="882" r:id="rId80"/>
    <p:sldId id="883" r:id="rId81"/>
    <p:sldId id="884" r:id="rId82"/>
    <p:sldId id="885" r:id="rId83"/>
    <p:sldId id="886" r:id="rId84"/>
    <p:sldId id="887" r:id="rId85"/>
    <p:sldId id="888" r:id="rId86"/>
    <p:sldId id="889" r:id="rId87"/>
    <p:sldId id="890" r:id="rId88"/>
    <p:sldId id="891" r:id="rId89"/>
    <p:sldId id="892" r:id="rId90"/>
    <p:sldId id="893" r:id="rId91"/>
    <p:sldId id="894" r:id="rId92"/>
    <p:sldId id="895" r:id="rId93"/>
    <p:sldId id="896" r:id="rId94"/>
    <p:sldId id="897" r:id="rId95"/>
    <p:sldId id="898" r:id="rId96"/>
    <p:sldId id="899" r:id="rId97"/>
    <p:sldId id="900" r:id="rId98"/>
    <p:sldId id="901" r:id="rId99"/>
    <p:sldId id="902" r:id="rId100"/>
    <p:sldId id="903" r:id="rId101"/>
  </p:sldIdLst>
  <p:sldSz cx="9144000" cy="6858000" type="screen4x3"/>
  <p:notesSz cx="7315200" cy="96012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3023">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2E00"/>
    <a:srgbClr val="9A0000"/>
    <a:srgbClr val="008000"/>
    <a:srgbClr val="3E1F00"/>
    <a:srgbClr val="663300"/>
    <a:srgbClr val="003300"/>
    <a:srgbClr val="66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9" autoAdjust="0"/>
    <p:restoredTop sz="99764" autoAdjust="0"/>
  </p:normalViewPr>
  <p:slideViewPr>
    <p:cSldViewPr>
      <p:cViewPr varScale="1">
        <p:scale>
          <a:sx n="74" d="100"/>
          <a:sy n="74" d="100"/>
        </p:scale>
        <p:origin x="-1290"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0" d="100"/>
          <a:sy n="50" d="100"/>
        </p:scale>
        <p:origin x="-2982" y="-108"/>
      </p:cViewPr>
      <p:guideLst>
        <p:guide orient="horz" pos="3023"/>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tableStyles" Target="tableStyle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1" y="1"/>
            <a:ext cx="3170138" cy="481028"/>
          </a:xfrm>
          <a:prstGeom prst="rect">
            <a:avLst/>
          </a:prstGeom>
          <a:noFill/>
          <a:ln>
            <a:noFill/>
          </a:ln>
          <a:effectLst/>
          <a:extLst/>
        </p:spPr>
        <p:txBody>
          <a:bodyPr vert="horz" wrap="square" lIns="96664" tIns="48331" rIns="96664" bIns="48331" numCol="1" anchor="t" anchorCtr="0" compatLnSpc="1">
            <a:prstTxWarp prst="textNoShape">
              <a:avLst/>
            </a:prstTxWarp>
          </a:bodyPr>
          <a:lstStyle>
            <a:lvl1pPr defTabSz="966788">
              <a:defRPr sz="1300"/>
            </a:lvl1pPr>
          </a:lstStyle>
          <a:p>
            <a:pPr>
              <a:defRPr/>
            </a:pPr>
            <a:endParaRPr lang="en-US" altLang="zh-CN"/>
          </a:p>
        </p:txBody>
      </p:sp>
      <p:sp>
        <p:nvSpPr>
          <p:cNvPr id="6149" name="Rectangle 5"/>
          <p:cNvSpPr>
            <a:spLocks noGrp="1" noChangeArrowheads="1"/>
          </p:cNvSpPr>
          <p:nvPr>
            <p:ph type="sldNum" sz="quarter" idx="3"/>
          </p:nvPr>
        </p:nvSpPr>
        <p:spPr bwMode="auto">
          <a:xfrm>
            <a:off x="4141791" y="9118683"/>
            <a:ext cx="3171774" cy="481028"/>
          </a:xfrm>
          <a:prstGeom prst="rect">
            <a:avLst/>
          </a:prstGeom>
          <a:noFill/>
          <a:ln>
            <a:noFill/>
          </a:ln>
          <a:effectLst/>
          <a:extLst/>
        </p:spPr>
        <p:txBody>
          <a:bodyPr vert="horz" wrap="square" lIns="96664" tIns="48331" rIns="96664" bIns="48331" numCol="1" anchor="b" anchorCtr="0" compatLnSpc="1">
            <a:prstTxWarp prst="textNoShape">
              <a:avLst/>
            </a:prstTxWarp>
          </a:bodyPr>
          <a:lstStyle>
            <a:lvl1pPr algn="r" defTabSz="966788">
              <a:defRPr sz="1300"/>
            </a:lvl1pPr>
          </a:lstStyle>
          <a:p>
            <a:pPr>
              <a:defRPr/>
            </a:pPr>
            <a:fld id="{BE57935C-7F6C-4FFD-A99D-9EFEB445CDAF}" type="slidenum">
              <a:rPr lang="zh-CN" altLang="en-US"/>
              <a:pPr>
                <a:defRPr/>
              </a:pPr>
              <a:t>‹#›</a:t>
            </a:fld>
            <a:endParaRPr lang="en-US" altLang="zh-CN"/>
          </a:p>
        </p:txBody>
      </p:sp>
    </p:spTree>
    <p:extLst>
      <p:ext uri="{BB962C8B-B14F-4D97-AF65-F5344CB8AC3E}">
        <p14:creationId xmlns:p14="http://schemas.microsoft.com/office/powerpoint/2010/main" val="3317122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1"/>
            <a:ext cx="3170138" cy="481028"/>
          </a:xfrm>
          <a:prstGeom prst="rect">
            <a:avLst/>
          </a:prstGeom>
          <a:noFill/>
          <a:ln>
            <a:noFill/>
          </a:ln>
          <a:effectLst/>
          <a:extLst/>
        </p:spPr>
        <p:txBody>
          <a:bodyPr vert="horz" wrap="square" lIns="96664" tIns="48331" rIns="96664" bIns="48331" numCol="1" anchor="t" anchorCtr="0" compatLnSpc="1">
            <a:prstTxWarp prst="textNoShape">
              <a:avLst/>
            </a:prstTxWarp>
          </a:bodyPr>
          <a:lstStyle>
            <a:lvl1pPr defTabSz="966788">
              <a:defRPr sz="1300"/>
            </a:lvl1pPr>
          </a:lstStyle>
          <a:p>
            <a:pPr>
              <a:defRPr/>
            </a:pPr>
            <a:endParaRPr lang="en-US" altLang="zh-CN"/>
          </a:p>
        </p:txBody>
      </p:sp>
      <p:sp>
        <p:nvSpPr>
          <p:cNvPr id="4099" name="Rectangle 3"/>
          <p:cNvSpPr>
            <a:spLocks noGrp="1" noChangeArrowheads="1"/>
          </p:cNvSpPr>
          <p:nvPr>
            <p:ph type="dt" idx="1"/>
          </p:nvPr>
        </p:nvSpPr>
        <p:spPr bwMode="auto">
          <a:xfrm>
            <a:off x="4141791" y="1"/>
            <a:ext cx="3171774" cy="481028"/>
          </a:xfrm>
          <a:prstGeom prst="rect">
            <a:avLst/>
          </a:prstGeom>
          <a:noFill/>
          <a:ln>
            <a:noFill/>
          </a:ln>
          <a:effectLst/>
          <a:extLst/>
        </p:spPr>
        <p:txBody>
          <a:bodyPr vert="horz" wrap="square" lIns="96664" tIns="48331" rIns="96664" bIns="48331" numCol="1" anchor="t" anchorCtr="0" compatLnSpc="1">
            <a:prstTxWarp prst="textNoShape">
              <a:avLst/>
            </a:prstTxWarp>
          </a:bodyPr>
          <a:lstStyle>
            <a:lvl1pPr algn="r" defTabSz="966788">
              <a:defRPr sz="1300"/>
            </a:lvl1pPr>
          </a:lstStyle>
          <a:p>
            <a:pPr>
              <a:defRPr/>
            </a:pPr>
            <a:fld id="{CE16000F-095E-44D3-8C68-B4F6D83AE128}" type="datetime1">
              <a:rPr lang="zh-CN" altLang="en-US"/>
              <a:pPr>
                <a:defRPr/>
              </a:pPr>
              <a:t>2017/5/31</a:t>
            </a:fld>
            <a:endParaRPr lang="en-US" altLang="zh-CN"/>
          </a:p>
        </p:txBody>
      </p:sp>
      <p:sp>
        <p:nvSpPr>
          <p:cNvPr id="50180" name="Rectangle 4"/>
          <p:cNvSpPr>
            <a:spLocks noGrp="1" noRot="1" noChangeAspect="1" noChangeArrowheads="1" noTextEdit="1"/>
          </p:cNvSpPr>
          <p:nvPr>
            <p:ph type="sldImg" idx="2"/>
          </p:nvPr>
        </p:nvSpPr>
        <p:spPr bwMode="auto">
          <a:xfrm>
            <a:off x="1257300" y="719138"/>
            <a:ext cx="4802188" cy="360203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31194" y="4561576"/>
            <a:ext cx="5852814" cy="4320316"/>
          </a:xfrm>
          <a:prstGeom prst="rect">
            <a:avLst/>
          </a:prstGeom>
          <a:noFill/>
          <a:ln>
            <a:noFill/>
          </a:ln>
          <a:effectLst/>
          <a:extLst/>
        </p:spPr>
        <p:txBody>
          <a:bodyPr vert="horz" wrap="square" lIns="96664" tIns="48331" rIns="96664" bIns="48331"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4102" name="Rectangle 6"/>
          <p:cNvSpPr>
            <a:spLocks noGrp="1" noChangeArrowheads="1"/>
          </p:cNvSpPr>
          <p:nvPr>
            <p:ph type="ftr" sz="quarter" idx="4"/>
          </p:nvPr>
        </p:nvSpPr>
        <p:spPr bwMode="auto">
          <a:xfrm>
            <a:off x="1" y="9118683"/>
            <a:ext cx="3170138" cy="481028"/>
          </a:xfrm>
          <a:prstGeom prst="rect">
            <a:avLst/>
          </a:prstGeom>
          <a:noFill/>
          <a:ln>
            <a:noFill/>
          </a:ln>
          <a:effectLst/>
          <a:extLst/>
        </p:spPr>
        <p:txBody>
          <a:bodyPr vert="horz" wrap="square" lIns="96664" tIns="48331" rIns="96664" bIns="48331" numCol="1" anchor="b" anchorCtr="0" compatLnSpc="1">
            <a:prstTxWarp prst="textNoShape">
              <a:avLst/>
            </a:prstTxWarp>
          </a:bodyPr>
          <a:lstStyle>
            <a:lvl1pPr defTabSz="966788">
              <a:defRPr sz="1300"/>
            </a:lvl1pPr>
          </a:lstStyle>
          <a:p>
            <a:pPr>
              <a:defRPr/>
            </a:pPr>
            <a:r>
              <a:rPr lang="zh-CN" altLang="en-US"/>
              <a:t>8 Jan 2004</a:t>
            </a:r>
            <a:endParaRPr lang="en-US" altLang="zh-CN"/>
          </a:p>
        </p:txBody>
      </p:sp>
      <p:sp>
        <p:nvSpPr>
          <p:cNvPr id="4103" name="Rectangle 7"/>
          <p:cNvSpPr>
            <a:spLocks noGrp="1" noChangeArrowheads="1"/>
          </p:cNvSpPr>
          <p:nvPr>
            <p:ph type="sldNum" sz="quarter" idx="5"/>
          </p:nvPr>
        </p:nvSpPr>
        <p:spPr bwMode="auto">
          <a:xfrm>
            <a:off x="4141791" y="9118683"/>
            <a:ext cx="3171774" cy="481028"/>
          </a:xfrm>
          <a:prstGeom prst="rect">
            <a:avLst/>
          </a:prstGeom>
          <a:noFill/>
          <a:ln>
            <a:noFill/>
          </a:ln>
          <a:effectLst/>
          <a:extLst/>
        </p:spPr>
        <p:txBody>
          <a:bodyPr vert="horz" wrap="square" lIns="96664" tIns="48331" rIns="96664" bIns="48331" numCol="1" anchor="b" anchorCtr="0" compatLnSpc="1">
            <a:prstTxWarp prst="textNoShape">
              <a:avLst/>
            </a:prstTxWarp>
          </a:bodyPr>
          <a:lstStyle>
            <a:lvl1pPr algn="r" defTabSz="966788">
              <a:defRPr sz="1300"/>
            </a:lvl1pPr>
          </a:lstStyle>
          <a:p>
            <a:pPr>
              <a:defRPr/>
            </a:pPr>
            <a:fld id="{2104BEA4-230C-4BF5-A245-791F91D33E8A}" type="slidenum">
              <a:rPr lang="zh-CN" altLang="en-US"/>
              <a:pPr>
                <a:defRPr/>
              </a:pPr>
              <a:t>‹#›</a:t>
            </a:fld>
            <a:endParaRPr lang="en-US" altLang="zh-CN"/>
          </a:p>
        </p:txBody>
      </p:sp>
    </p:spTree>
    <p:extLst>
      <p:ext uri="{BB962C8B-B14F-4D97-AF65-F5344CB8AC3E}">
        <p14:creationId xmlns:p14="http://schemas.microsoft.com/office/powerpoint/2010/main" val="34323254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smtClean="0"/>
          </a:p>
        </p:txBody>
      </p:sp>
      <p:sp>
        <p:nvSpPr>
          <p:cNvPr id="49156" name="Slide Number Placeholder 3"/>
          <p:cNvSpPr>
            <a:spLocks noGrp="1"/>
          </p:cNvSpPr>
          <p:nvPr>
            <p:ph type="sldNum" sz="quarter" idx="5"/>
          </p:nvPr>
        </p:nvSpPr>
        <p:spPr>
          <a:noFill/>
        </p:spPr>
        <p:txBody>
          <a:bodyPr/>
          <a:lstStyle/>
          <a:p>
            <a:pPr defTabSz="931863"/>
            <a:fld id="{28A9E33C-4141-4493-B655-40CE5797C1F1}" type="slidenum">
              <a:rPr lang="zh-CN" altLang="en-US" smtClean="0">
                <a:solidFill>
                  <a:srgbClr val="000000"/>
                </a:solidFill>
              </a:rPr>
              <a:pPr defTabSz="931863"/>
              <a:t>67</a:t>
            </a:fld>
            <a:endParaRPr lang="en-US" altLang="zh-CN" smtClean="0">
              <a:solidFill>
                <a:srgbClr val="000000"/>
              </a:solidFill>
            </a:endParaRPr>
          </a:p>
        </p:txBody>
      </p:sp>
    </p:spTree>
    <p:extLst>
      <p:ext uri="{BB962C8B-B14F-4D97-AF65-F5344CB8AC3E}">
        <p14:creationId xmlns:p14="http://schemas.microsoft.com/office/powerpoint/2010/main" val="2003910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smtClean="0"/>
          </a:p>
        </p:txBody>
      </p:sp>
      <p:sp>
        <p:nvSpPr>
          <p:cNvPr id="49156" name="Slide Number Placeholder 3"/>
          <p:cNvSpPr>
            <a:spLocks noGrp="1"/>
          </p:cNvSpPr>
          <p:nvPr>
            <p:ph type="sldNum" sz="quarter" idx="5"/>
          </p:nvPr>
        </p:nvSpPr>
        <p:spPr>
          <a:noFill/>
        </p:spPr>
        <p:txBody>
          <a:bodyPr/>
          <a:lstStyle/>
          <a:p>
            <a:pPr defTabSz="931863"/>
            <a:fld id="{28A9E33C-4141-4493-B655-40CE5797C1F1}" type="slidenum">
              <a:rPr lang="zh-CN" altLang="en-US" smtClean="0">
                <a:solidFill>
                  <a:srgbClr val="000000"/>
                </a:solidFill>
              </a:rPr>
              <a:pPr defTabSz="931863"/>
              <a:t>69</a:t>
            </a:fld>
            <a:endParaRPr lang="en-US" altLang="zh-CN" smtClean="0">
              <a:solidFill>
                <a:srgbClr val="000000"/>
              </a:solidFill>
            </a:endParaRPr>
          </a:p>
        </p:txBody>
      </p:sp>
    </p:spTree>
    <p:extLst>
      <p:ext uri="{BB962C8B-B14F-4D97-AF65-F5344CB8AC3E}">
        <p14:creationId xmlns:p14="http://schemas.microsoft.com/office/powerpoint/2010/main" val="3099372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smtClean="0"/>
          </a:p>
        </p:txBody>
      </p:sp>
      <p:sp>
        <p:nvSpPr>
          <p:cNvPr id="49156" name="Slide Number Placeholder 3"/>
          <p:cNvSpPr>
            <a:spLocks noGrp="1"/>
          </p:cNvSpPr>
          <p:nvPr>
            <p:ph type="sldNum" sz="quarter" idx="5"/>
          </p:nvPr>
        </p:nvSpPr>
        <p:spPr>
          <a:noFill/>
        </p:spPr>
        <p:txBody>
          <a:bodyPr/>
          <a:lstStyle/>
          <a:p>
            <a:pPr defTabSz="931863"/>
            <a:fld id="{28A9E33C-4141-4493-B655-40CE5797C1F1}" type="slidenum">
              <a:rPr lang="zh-CN" altLang="en-US" smtClean="0">
                <a:solidFill>
                  <a:srgbClr val="000000"/>
                </a:solidFill>
              </a:rPr>
              <a:pPr defTabSz="931863"/>
              <a:t>78</a:t>
            </a:fld>
            <a:endParaRPr lang="en-US" altLang="zh-CN" smtClean="0">
              <a:solidFill>
                <a:srgbClr val="000000"/>
              </a:solidFill>
            </a:endParaRPr>
          </a:p>
        </p:txBody>
      </p:sp>
    </p:spTree>
    <p:extLst>
      <p:ext uri="{BB962C8B-B14F-4D97-AF65-F5344CB8AC3E}">
        <p14:creationId xmlns:p14="http://schemas.microsoft.com/office/powerpoint/2010/main" val="782857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smtClean="0"/>
          </a:p>
        </p:txBody>
      </p:sp>
      <p:sp>
        <p:nvSpPr>
          <p:cNvPr id="49156" name="Slide Number Placeholder 3"/>
          <p:cNvSpPr>
            <a:spLocks noGrp="1"/>
          </p:cNvSpPr>
          <p:nvPr>
            <p:ph type="sldNum" sz="quarter" idx="5"/>
          </p:nvPr>
        </p:nvSpPr>
        <p:spPr>
          <a:noFill/>
        </p:spPr>
        <p:txBody>
          <a:bodyPr/>
          <a:lstStyle/>
          <a:p>
            <a:pPr defTabSz="931863"/>
            <a:fld id="{28A9E33C-4141-4493-B655-40CE5797C1F1}" type="slidenum">
              <a:rPr lang="zh-CN" altLang="en-US" smtClean="0">
                <a:solidFill>
                  <a:srgbClr val="000000"/>
                </a:solidFill>
              </a:rPr>
              <a:pPr defTabSz="931863"/>
              <a:t>83</a:t>
            </a:fld>
            <a:endParaRPr lang="en-US" altLang="zh-CN" smtClean="0">
              <a:solidFill>
                <a:srgbClr val="000000"/>
              </a:solidFill>
            </a:endParaRPr>
          </a:p>
        </p:txBody>
      </p:sp>
    </p:spTree>
    <p:extLst>
      <p:ext uri="{BB962C8B-B14F-4D97-AF65-F5344CB8AC3E}">
        <p14:creationId xmlns:p14="http://schemas.microsoft.com/office/powerpoint/2010/main" val="1192662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smtClean="0"/>
          </a:p>
        </p:txBody>
      </p:sp>
      <p:sp>
        <p:nvSpPr>
          <p:cNvPr id="49156" name="Slide Number Placeholder 3"/>
          <p:cNvSpPr>
            <a:spLocks noGrp="1"/>
          </p:cNvSpPr>
          <p:nvPr>
            <p:ph type="sldNum" sz="quarter" idx="5"/>
          </p:nvPr>
        </p:nvSpPr>
        <p:spPr>
          <a:noFill/>
        </p:spPr>
        <p:txBody>
          <a:bodyPr/>
          <a:lstStyle/>
          <a:p>
            <a:pPr defTabSz="931863"/>
            <a:fld id="{28A9E33C-4141-4493-B655-40CE5797C1F1}" type="slidenum">
              <a:rPr lang="zh-CN" altLang="en-US" smtClean="0">
                <a:solidFill>
                  <a:srgbClr val="000000"/>
                </a:solidFill>
              </a:rPr>
              <a:pPr defTabSz="931863"/>
              <a:t>93</a:t>
            </a:fld>
            <a:endParaRPr lang="en-US" altLang="zh-CN" smtClean="0">
              <a:solidFill>
                <a:srgbClr val="000000"/>
              </a:solidFill>
            </a:endParaRPr>
          </a:p>
        </p:txBody>
      </p:sp>
    </p:spTree>
    <p:extLst>
      <p:ext uri="{BB962C8B-B14F-4D97-AF65-F5344CB8AC3E}">
        <p14:creationId xmlns:p14="http://schemas.microsoft.com/office/powerpoint/2010/main" val="3965675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userDrawn="1"/>
        </p:nvSpPr>
        <p:spPr bwMode="auto">
          <a:xfrm>
            <a:off x="0" y="14288"/>
            <a:ext cx="1219200" cy="6843712"/>
          </a:xfrm>
          <a:prstGeom prst="rect">
            <a:avLst/>
          </a:prstGeom>
          <a:gradFill rotWithShape="0">
            <a:gsLst>
              <a:gs pos="0">
                <a:srgbClr val="1BABF3"/>
              </a:gs>
              <a:gs pos="100000">
                <a:srgbClr val="FFFFFF"/>
              </a:gs>
            </a:gsLst>
            <a:lin ang="0" scaled="1"/>
          </a:gradFill>
          <a:ln w="12700">
            <a:noFill/>
            <a:miter lim="800000"/>
            <a:headEnd/>
            <a:tailEnd/>
          </a:ln>
          <a:effectLst/>
        </p:spPr>
        <p:txBody>
          <a:bodyPr wrap="none" anchor="ctr"/>
          <a:lstStyle/>
          <a:p>
            <a:pPr>
              <a:defRPr/>
            </a:pPr>
            <a:endParaRPr lang="en-MY"/>
          </a:p>
        </p:txBody>
      </p:sp>
      <p:sp>
        <p:nvSpPr>
          <p:cNvPr id="5" name="Line 12"/>
          <p:cNvSpPr>
            <a:spLocks noChangeShapeType="1"/>
          </p:cNvSpPr>
          <p:nvPr userDrawn="1"/>
        </p:nvSpPr>
        <p:spPr bwMode="auto">
          <a:xfrm>
            <a:off x="1828800" y="3657600"/>
            <a:ext cx="7315200" cy="1588"/>
          </a:xfrm>
          <a:prstGeom prst="line">
            <a:avLst/>
          </a:prstGeom>
          <a:noFill/>
          <a:ln w="76200">
            <a:solidFill>
              <a:schemeClr val="tx1"/>
            </a:solidFill>
            <a:round/>
            <a:headEnd/>
            <a:tailEnd/>
          </a:ln>
          <a:effectLst/>
        </p:spPr>
        <p:txBody>
          <a:bodyPr/>
          <a:lstStyle/>
          <a:p>
            <a:pPr>
              <a:defRPr/>
            </a:pPr>
            <a:endParaRPr lang="en-MY"/>
          </a:p>
        </p:txBody>
      </p:sp>
      <p:sp>
        <p:nvSpPr>
          <p:cNvPr id="6" name="Line 13"/>
          <p:cNvSpPr>
            <a:spLocks noChangeShapeType="1"/>
          </p:cNvSpPr>
          <p:nvPr userDrawn="1"/>
        </p:nvSpPr>
        <p:spPr bwMode="auto">
          <a:xfrm>
            <a:off x="0" y="2057400"/>
            <a:ext cx="7239000" cy="1588"/>
          </a:xfrm>
          <a:prstGeom prst="line">
            <a:avLst/>
          </a:prstGeom>
          <a:noFill/>
          <a:ln w="76200">
            <a:solidFill>
              <a:schemeClr val="tx1"/>
            </a:solidFill>
            <a:round/>
            <a:headEnd/>
            <a:tailEnd/>
          </a:ln>
          <a:effectLst/>
        </p:spPr>
        <p:txBody>
          <a:bodyPr/>
          <a:lstStyle/>
          <a:p>
            <a:pPr>
              <a:defRPr/>
            </a:pPr>
            <a:endParaRPr lang="en-MY"/>
          </a:p>
        </p:txBody>
      </p:sp>
      <p:sp>
        <p:nvSpPr>
          <p:cNvPr id="7" name="Rectangle 17"/>
          <p:cNvSpPr>
            <a:spLocks noChangeArrowheads="1"/>
          </p:cNvSpPr>
          <p:nvPr userDrawn="1"/>
        </p:nvSpPr>
        <p:spPr bwMode="auto">
          <a:xfrm>
            <a:off x="0" y="1905000"/>
            <a:ext cx="5245100" cy="304800"/>
          </a:xfrm>
          <a:prstGeom prst="rect">
            <a:avLst/>
          </a:prstGeom>
          <a:solidFill>
            <a:srgbClr val="0066CC"/>
          </a:solidFill>
          <a:ln w="9525">
            <a:noFill/>
            <a:miter lim="800000"/>
            <a:headEnd/>
            <a:tailEnd/>
          </a:ln>
          <a:effectLst/>
        </p:spPr>
        <p:txBody>
          <a:bodyPr wrap="none" anchor="ctr"/>
          <a:lstStyle/>
          <a:p>
            <a:pPr algn="ctr">
              <a:defRPr/>
            </a:pPr>
            <a:endParaRPr lang="zh-CN" altLang="en-US">
              <a:ea typeface="宋体" pitchFamily="2" charset="-122"/>
            </a:endParaRPr>
          </a:p>
        </p:txBody>
      </p:sp>
      <p:sp>
        <p:nvSpPr>
          <p:cNvPr id="8" name="Rectangle 18"/>
          <p:cNvSpPr>
            <a:spLocks noChangeArrowheads="1"/>
          </p:cNvSpPr>
          <p:nvPr userDrawn="1"/>
        </p:nvSpPr>
        <p:spPr bwMode="auto">
          <a:xfrm>
            <a:off x="76200" y="1447800"/>
            <a:ext cx="381000" cy="2514600"/>
          </a:xfrm>
          <a:prstGeom prst="rect">
            <a:avLst/>
          </a:prstGeom>
          <a:solidFill>
            <a:srgbClr val="003399"/>
          </a:solidFill>
          <a:ln w="9525">
            <a:noFill/>
            <a:miter lim="800000"/>
            <a:headEnd/>
            <a:tailEnd/>
          </a:ln>
          <a:effectLst/>
        </p:spPr>
        <p:txBody>
          <a:bodyPr wrap="none" anchor="ctr"/>
          <a:lstStyle/>
          <a:p>
            <a:pPr>
              <a:defRPr/>
            </a:pPr>
            <a:endParaRPr lang="en-MY"/>
          </a:p>
        </p:txBody>
      </p:sp>
      <p:sp>
        <p:nvSpPr>
          <p:cNvPr id="9" name="Rectangle 19"/>
          <p:cNvSpPr>
            <a:spLocks noChangeArrowheads="1"/>
          </p:cNvSpPr>
          <p:nvPr userDrawn="1"/>
        </p:nvSpPr>
        <p:spPr bwMode="auto">
          <a:xfrm>
            <a:off x="6172200" y="3505200"/>
            <a:ext cx="2971800" cy="304800"/>
          </a:xfrm>
          <a:prstGeom prst="rect">
            <a:avLst/>
          </a:prstGeom>
          <a:solidFill>
            <a:srgbClr val="003399"/>
          </a:solidFill>
          <a:ln w="9525">
            <a:noFill/>
            <a:miter lim="800000"/>
            <a:headEnd/>
            <a:tailEnd/>
          </a:ln>
          <a:effectLst/>
        </p:spPr>
        <p:txBody>
          <a:bodyPr wrap="none" anchor="ctr"/>
          <a:lstStyle/>
          <a:p>
            <a:pPr>
              <a:defRPr/>
            </a:pPr>
            <a:endParaRPr lang="en-MY"/>
          </a:p>
        </p:txBody>
      </p:sp>
      <p:sp>
        <p:nvSpPr>
          <p:cNvPr id="10" name="Rectangle 20"/>
          <p:cNvSpPr>
            <a:spLocks noChangeArrowheads="1"/>
          </p:cNvSpPr>
          <p:nvPr userDrawn="1"/>
        </p:nvSpPr>
        <p:spPr bwMode="auto">
          <a:xfrm>
            <a:off x="0" y="6477000"/>
            <a:ext cx="9144000" cy="228600"/>
          </a:xfrm>
          <a:prstGeom prst="rect">
            <a:avLst/>
          </a:prstGeom>
          <a:solidFill>
            <a:srgbClr val="003399"/>
          </a:solidFill>
          <a:ln w="9525">
            <a:noFill/>
            <a:miter lim="800000"/>
            <a:headEnd/>
            <a:tailEnd/>
          </a:ln>
          <a:effectLst/>
        </p:spPr>
        <p:txBody>
          <a:bodyPr wrap="none" anchor="ctr"/>
          <a:lstStyle/>
          <a:p>
            <a:pPr>
              <a:defRPr/>
            </a:pPr>
            <a:endParaRPr lang="en-MY"/>
          </a:p>
        </p:txBody>
      </p:sp>
      <p:pic>
        <p:nvPicPr>
          <p:cNvPr id="11" name="Picture 21" descr="utar logo"/>
          <p:cNvPicPr>
            <a:picLocks noChangeAspect="1" noChangeArrowheads="1"/>
          </p:cNvPicPr>
          <p:nvPr userDrawn="1"/>
        </p:nvPicPr>
        <p:blipFill>
          <a:blip r:embed="rId2" cstate="print"/>
          <a:srcRect/>
          <a:stretch>
            <a:fillRect/>
          </a:stretch>
        </p:blipFill>
        <p:spPr bwMode="auto">
          <a:xfrm>
            <a:off x="7772400" y="6284913"/>
            <a:ext cx="1219200" cy="573087"/>
          </a:xfrm>
          <a:prstGeom prst="rect">
            <a:avLst/>
          </a:prstGeom>
          <a:noFill/>
          <a:ln w="9525">
            <a:noFill/>
            <a:miter lim="800000"/>
            <a:headEnd/>
            <a:tailEnd/>
          </a:ln>
        </p:spPr>
      </p:pic>
      <p:sp>
        <p:nvSpPr>
          <p:cNvPr id="973830" name="Rectangle 6"/>
          <p:cNvSpPr>
            <a:spLocks noGrp="1" noChangeArrowheads="1"/>
          </p:cNvSpPr>
          <p:nvPr>
            <p:ph type="ctrTitle"/>
          </p:nvPr>
        </p:nvSpPr>
        <p:spPr>
          <a:xfrm>
            <a:off x="533400" y="2362200"/>
            <a:ext cx="8305800" cy="1085850"/>
          </a:xfrm>
        </p:spPr>
        <p:txBody>
          <a:bodyPr/>
          <a:lstStyle>
            <a:lvl1pPr>
              <a:defRPr sz="4400"/>
            </a:lvl1pPr>
          </a:lstStyle>
          <a:p>
            <a:pPr lvl="0"/>
            <a:r>
              <a:rPr lang="en-US" altLang="zh-CN" noProof="0" smtClean="0"/>
              <a:t>Click to edit Master title style</a:t>
            </a:r>
          </a:p>
        </p:txBody>
      </p:sp>
      <p:sp>
        <p:nvSpPr>
          <p:cNvPr id="973831" name="Rectangle 7"/>
          <p:cNvSpPr>
            <a:spLocks noGrp="1" noChangeArrowheads="1"/>
          </p:cNvSpPr>
          <p:nvPr>
            <p:ph type="subTitle" idx="1"/>
          </p:nvPr>
        </p:nvSpPr>
        <p:spPr>
          <a:xfrm>
            <a:off x="1447800" y="4419600"/>
            <a:ext cx="6400800" cy="1676400"/>
          </a:xfrm>
        </p:spPr>
        <p:txBody>
          <a:bodyPr/>
          <a:lstStyle>
            <a:lvl1pPr marL="0" indent="0" algn="ctr">
              <a:buFontTx/>
              <a:buNone/>
              <a:defRPr b="1" i="1">
                <a:solidFill>
                  <a:srgbClr val="800000"/>
                </a:solidFill>
                <a:latin typeface="Times New Roman" pitchFamily="18" charset="0"/>
              </a:defRPr>
            </a:lvl1pPr>
          </a:lstStyle>
          <a:p>
            <a:pPr lvl="0"/>
            <a:r>
              <a:rPr lang="en-US" altLang="zh-CN"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304800"/>
            <a:ext cx="2152650" cy="5943600"/>
          </a:xfrm>
        </p:spPr>
        <p:txBody>
          <a:bodyPr vert="eaVert"/>
          <a:lstStyle/>
          <a:p>
            <a:r>
              <a:rPr lang="en-US" smtClean="0"/>
              <a:t>Click to edit Master title style</a:t>
            </a:r>
            <a:endParaRPr lang="en-MY"/>
          </a:p>
        </p:txBody>
      </p:sp>
      <p:sp>
        <p:nvSpPr>
          <p:cNvPr id="3" name="Vertical Text Placeholder 2"/>
          <p:cNvSpPr>
            <a:spLocks noGrp="1"/>
          </p:cNvSpPr>
          <p:nvPr>
            <p:ph type="body" orient="vert" idx="1"/>
          </p:nvPr>
        </p:nvSpPr>
        <p:spPr>
          <a:xfrm>
            <a:off x="304800" y="304800"/>
            <a:ext cx="630555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458200" cy="838200"/>
          </a:xfrm>
        </p:spPr>
        <p:txBody>
          <a:bodyPr/>
          <a:lstStyle/>
          <a:p>
            <a:r>
              <a:rPr lang="en-US" smtClean="0"/>
              <a:t>Click to edit Master title style</a:t>
            </a:r>
            <a:endParaRPr lang="en-MY"/>
          </a:p>
        </p:txBody>
      </p:sp>
      <p:sp>
        <p:nvSpPr>
          <p:cNvPr id="3" name="Text Placeholder 2"/>
          <p:cNvSpPr>
            <a:spLocks noGrp="1"/>
          </p:cNvSpPr>
          <p:nvPr>
            <p:ph type="body" sz="half" idx="1"/>
          </p:nvPr>
        </p:nvSpPr>
        <p:spPr>
          <a:xfrm>
            <a:off x="304800" y="1371600"/>
            <a:ext cx="4191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Content Placeholder 3"/>
          <p:cNvSpPr>
            <a:spLocks noGrp="1"/>
          </p:cNvSpPr>
          <p:nvPr>
            <p:ph sz="half" idx="2"/>
          </p:nvPr>
        </p:nvSpPr>
        <p:spPr>
          <a:xfrm>
            <a:off x="4648200" y="1371600"/>
            <a:ext cx="4191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userDrawn="1"/>
        </p:nvSpPr>
        <p:spPr bwMode="auto">
          <a:xfrm>
            <a:off x="0" y="14288"/>
            <a:ext cx="1219200" cy="6843712"/>
          </a:xfrm>
          <a:prstGeom prst="rect">
            <a:avLst/>
          </a:prstGeom>
          <a:gradFill rotWithShape="0">
            <a:gsLst>
              <a:gs pos="0">
                <a:srgbClr val="1BABF3"/>
              </a:gs>
              <a:gs pos="100000">
                <a:srgbClr val="FFFFFF"/>
              </a:gs>
            </a:gsLst>
            <a:lin ang="0" scaled="1"/>
          </a:gradFill>
          <a:ln w="12700">
            <a:noFill/>
            <a:miter lim="800000"/>
            <a:headEnd/>
            <a:tailEnd/>
          </a:ln>
        </p:spPr>
        <p:txBody>
          <a:bodyPr wrap="none" anchor="ctr"/>
          <a:lstStyle/>
          <a:p>
            <a:pPr>
              <a:defRPr/>
            </a:pPr>
            <a:endParaRPr lang="en-US">
              <a:solidFill>
                <a:srgbClr val="000000"/>
              </a:solidFill>
            </a:endParaRPr>
          </a:p>
        </p:txBody>
      </p:sp>
      <p:sp>
        <p:nvSpPr>
          <p:cNvPr id="5" name="Line 12"/>
          <p:cNvSpPr>
            <a:spLocks noChangeShapeType="1"/>
          </p:cNvSpPr>
          <p:nvPr userDrawn="1"/>
        </p:nvSpPr>
        <p:spPr bwMode="auto">
          <a:xfrm>
            <a:off x="1828800" y="3657600"/>
            <a:ext cx="7315200" cy="1588"/>
          </a:xfrm>
          <a:prstGeom prst="line">
            <a:avLst/>
          </a:prstGeom>
          <a:noFill/>
          <a:ln w="76200">
            <a:solidFill>
              <a:schemeClr val="tx1"/>
            </a:solidFill>
            <a:round/>
            <a:headEnd/>
            <a:tailEnd/>
          </a:ln>
        </p:spPr>
        <p:txBody>
          <a:bodyPr/>
          <a:lstStyle/>
          <a:p>
            <a:pPr>
              <a:defRPr/>
            </a:pPr>
            <a:endParaRPr lang="en-MY">
              <a:solidFill>
                <a:srgbClr val="000000"/>
              </a:solidFill>
            </a:endParaRPr>
          </a:p>
        </p:txBody>
      </p:sp>
      <p:sp>
        <p:nvSpPr>
          <p:cNvPr id="6" name="Line 13"/>
          <p:cNvSpPr>
            <a:spLocks noChangeShapeType="1"/>
          </p:cNvSpPr>
          <p:nvPr userDrawn="1"/>
        </p:nvSpPr>
        <p:spPr bwMode="auto">
          <a:xfrm>
            <a:off x="0" y="2057400"/>
            <a:ext cx="7239000" cy="1588"/>
          </a:xfrm>
          <a:prstGeom prst="line">
            <a:avLst/>
          </a:prstGeom>
          <a:noFill/>
          <a:ln w="76200">
            <a:solidFill>
              <a:schemeClr val="tx1"/>
            </a:solidFill>
            <a:round/>
            <a:headEnd/>
            <a:tailEnd/>
          </a:ln>
        </p:spPr>
        <p:txBody>
          <a:bodyPr/>
          <a:lstStyle/>
          <a:p>
            <a:pPr>
              <a:defRPr/>
            </a:pPr>
            <a:endParaRPr lang="en-MY">
              <a:solidFill>
                <a:srgbClr val="000000"/>
              </a:solidFill>
            </a:endParaRPr>
          </a:p>
        </p:txBody>
      </p:sp>
      <p:sp>
        <p:nvSpPr>
          <p:cNvPr id="7" name="Rectangle 17"/>
          <p:cNvSpPr>
            <a:spLocks noChangeArrowheads="1"/>
          </p:cNvSpPr>
          <p:nvPr userDrawn="1"/>
        </p:nvSpPr>
        <p:spPr bwMode="auto">
          <a:xfrm>
            <a:off x="0" y="1905000"/>
            <a:ext cx="5245100" cy="304800"/>
          </a:xfrm>
          <a:prstGeom prst="rect">
            <a:avLst/>
          </a:prstGeom>
          <a:solidFill>
            <a:srgbClr val="0066CC"/>
          </a:solidFill>
          <a:ln w="9525">
            <a:noFill/>
            <a:miter lim="800000"/>
            <a:headEnd/>
            <a:tailEnd/>
          </a:ln>
        </p:spPr>
        <p:txBody>
          <a:bodyPr wrap="none" anchor="ctr"/>
          <a:lstStyle/>
          <a:p>
            <a:pPr algn="ctr">
              <a:defRPr/>
            </a:pPr>
            <a:endParaRPr lang="zh-CN" altLang="en-US">
              <a:solidFill>
                <a:srgbClr val="000000"/>
              </a:solidFill>
              <a:ea typeface="宋体" pitchFamily="2" charset="-122"/>
            </a:endParaRPr>
          </a:p>
        </p:txBody>
      </p:sp>
      <p:sp>
        <p:nvSpPr>
          <p:cNvPr id="8" name="Rectangle 18"/>
          <p:cNvSpPr>
            <a:spLocks noChangeArrowheads="1"/>
          </p:cNvSpPr>
          <p:nvPr userDrawn="1"/>
        </p:nvSpPr>
        <p:spPr bwMode="auto">
          <a:xfrm>
            <a:off x="76200" y="1447800"/>
            <a:ext cx="381000" cy="2514600"/>
          </a:xfrm>
          <a:prstGeom prst="rect">
            <a:avLst/>
          </a:prstGeom>
          <a:solidFill>
            <a:srgbClr val="003399"/>
          </a:solidFill>
          <a:ln w="9525">
            <a:noFill/>
            <a:miter lim="800000"/>
            <a:headEnd/>
            <a:tailEnd/>
          </a:ln>
        </p:spPr>
        <p:txBody>
          <a:bodyPr wrap="none" anchor="ctr"/>
          <a:lstStyle/>
          <a:p>
            <a:pPr>
              <a:defRPr/>
            </a:pPr>
            <a:endParaRPr lang="en-US">
              <a:solidFill>
                <a:srgbClr val="000000"/>
              </a:solidFill>
            </a:endParaRPr>
          </a:p>
        </p:txBody>
      </p:sp>
      <p:sp>
        <p:nvSpPr>
          <p:cNvPr id="9" name="Rectangle 19"/>
          <p:cNvSpPr>
            <a:spLocks noChangeArrowheads="1"/>
          </p:cNvSpPr>
          <p:nvPr userDrawn="1"/>
        </p:nvSpPr>
        <p:spPr bwMode="auto">
          <a:xfrm>
            <a:off x="6172200" y="3505200"/>
            <a:ext cx="2971800" cy="304800"/>
          </a:xfrm>
          <a:prstGeom prst="rect">
            <a:avLst/>
          </a:prstGeom>
          <a:solidFill>
            <a:srgbClr val="003399"/>
          </a:solidFill>
          <a:ln w="9525">
            <a:noFill/>
            <a:miter lim="800000"/>
            <a:headEnd/>
            <a:tailEnd/>
          </a:ln>
        </p:spPr>
        <p:txBody>
          <a:bodyPr wrap="none" anchor="ctr"/>
          <a:lstStyle/>
          <a:p>
            <a:pPr>
              <a:defRPr/>
            </a:pPr>
            <a:endParaRPr lang="en-US">
              <a:solidFill>
                <a:srgbClr val="000000"/>
              </a:solidFill>
            </a:endParaRPr>
          </a:p>
        </p:txBody>
      </p:sp>
      <p:sp>
        <p:nvSpPr>
          <p:cNvPr id="10" name="Rectangle 20"/>
          <p:cNvSpPr>
            <a:spLocks noChangeArrowheads="1"/>
          </p:cNvSpPr>
          <p:nvPr userDrawn="1"/>
        </p:nvSpPr>
        <p:spPr bwMode="auto">
          <a:xfrm>
            <a:off x="0" y="6477000"/>
            <a:ext cx="9144000" cy="228600"/>
          </a:xfrm>
          <a:prstGeom prst="rect">
            <a:avLst/>
          </a:prstGeom>
          <a:solidFill>
            <a:srgbClr val="003399"/>
          </a:solidFill>
          <a:ln w="9525">
            <a:noFill/>
            <a:miter lim="800000"/>
            <a:headEnd/>
            <a:tailEnd/>
          </a:ln>
        </p:spPr>
        <p:txBody>
          <a:bodyPr wrap="none" anchor="ctr"/>
          <a:lstStyle/>
          <a:p>
            <a:pPr>
              <a:defRPr/>
            </a:pPr>
            <a:endParaRPr lang="en-US">
              <a:solidFill>
                <a:srgbClr val="000000"/>
              </a:solidFill>
            </a:endParaRPr>
          </a:p>
        </p:txBody>
      </p:sp>
      <p:pic>
        <p:nvPicPr>
          <p:cNvPr id="11" name="Picture 21" descr="utar logo"/>
          <p:cNvPicPr>
            <a:picLocks noChangeAspect="1" noChangeArrowheads="1"/>
          </p:cNvPicPr>
          <p:nvPr userDrawn="1"/>
        </p:nvPicPr>
        <p:blipFill>
          <a:blip r:embed="rId2" cstate="print"/>
          <a:srcRect/>
          <a:stretch>
            <a:fillRect/>
          </a:stretch>
        </p:blipFill>
        <p:spPr bwMode="auto">
          <a:xfrm>
            <a:off x="7772400" y="6284913"/>
            <a:ext cx="1219200" cy="573087"/>
          </a:xfrm>
          <a:prstGeom prst="rect">
            <a:avLst/>
          </a:prstGeom>
          <a:noFill/>
          <a:ln w="9525">
            <a:noFill/>
            <a:miter lim="800000"/>
            <a:headEnd/>
            <a:tailEnd/>
          </a:ln>
        </p:spPr>
      </p:pic>
      <p:sp>
        <p:nvSpPr>
          <p:cNvPr id="973830" name="Rectangle 6"/>
          <p:cNvSpPr>
            <a:spLocks noGrp="1" noChangeArrowheads="1"/>
          </p:cNvSpPr>
          <p:nvPr>
            <p:ph type="ctrTitle"/>
          </p:nvPr>
        </p:nvSpPr>
        <p:spPr>
          <a:xfrm>
            <a:off x="533400" y="2362200"/>
            <a:ext cx="8305800" cy="1085850"/>
          </a:xfrm>
        </p:spPr>
        <p:txBody>
          <a:bodyPr/>
          <a:lstStyle>
            <a:lvl1pPr>
              <a:defRPr sz="4400"/>
            </a:lvl1pPr>
          </a:lstStyle>
          <a:p>
            <a:r>
              <a:rPr lang="en-US" altLang="zh-CN"/>
              <a:t>Click to edit Master title style</a:t>
            </a:r>
          </a:p>
        </p:txBody>
      </p:sp>
      <p:sp>
        <p:nvSpPr>
          <p:cNvPr id="973831" name="Rectangle 7"/>
          <p:cNvSpPr>
            <a:spLocks noGrp="1" noChangeArrowheads="1"/>
          </p:cNvSpPr>
          <p:nvPr>
            <p:ph type="subTitle" idx="1"/>
          </p:nvPr>
        </p:nvSpPr>
        <p:spPr>
          <a:xfrm>
            <a:off x="1447800" y="4419600"/>
            <a:ext cx="6400800" cy="1676400"/>
          </a:xfrm>
        </p:spPr>
        <p:txBody>
          <a:bodyPr/>
          <a:lstStyle>
            <a:lvl1pPr marL="0" indent="0" algn="ctr">
              <a:buFontTx/>
              <a:buNone/>
              <a:defRPr b="1" i="1">
                <a:solidFill>
                  <a:srgbClr val="800000"/>
                </a:solidFill>
                <a:latin typeface="Times New Roman" pitchFamily="18" charset="0"/>
              </a:defRPr>
            </a:lvl1pPr>
          </a:lstStyle>
          <a:p>
            <a:r>
              <a:rPr lang="en-US" altLang="zh-CN"/>
              <a:t>Click to edit Master subtitle style</a:t>
            </a:r>
          </a:p>
        </p:txBody>
      </p:sp>
    </p:spTree>
    <p:extLst>
      <p:ext uri="{BB962C8B-B14F-4D97-AF65-F5344CB8AC3E}">
        <p14:creationId xmlns:p14="http://schemas.microsoft.com/office/powerpoint/2010/main" val="3432592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1523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22903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91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191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54735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00333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52312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1928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273587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024054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8368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304800"/>
            <a:ext cx="215265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304800"/>
            <a:ext cx="630555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8637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Content Placeholder 2"/>
          <p:cNvSpPr>
            <a:spLocks noGrp="1"/>
          </p:cNvSpPr>
          <p:nvPr>
            <p:ph sz="half" idx="1"/>
          </p:nvPr>
        </p:nvSpPr>
        <p:spPr>
          <a:xfrm>
            <a:off x="304800" y="1371600"/>
            <a:ext cx="4191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Content Placeholder 3"/>
          <p:cNvSpPr>
            <a:spLocks noGrp="1"/>
          </p:cNvSpPr>
          <p:nvPr>
            <p:ph sz="half" idx="2"/>
          </p:nvPr>
        </p:nvSpPr>
        <p:spPr>
          <a:xfrm>
            <a:off x="4648200" y="1371600"/>
            <a:ext cx="4191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MY"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1"/>
          <p:cNvSpPr>
            <a:spLocks noChangeArrowheads="1"/>
          </p:cNvSpPr>
          <p:nvPr userDrawn="1"/>
        </p:nvSpPr>
        <p:spPr bwMode="auto">
          <a:xfrm>
            <a:off x="0" y="14288"/>
            <a:ext cx="1219200" cy="6843712"/>
          </a:xfrm>
          <a:prstGeom prst="rect">
            <a:avLst/>
          </a:prstGeom>
          <a:gradFill rotWithShape="0">
            <a:gsLst>
              <a:gs pos="0">
                <a:srgbClr val="1BABF3"/>
              </a:gs>
              <a:gs pos="100000">
                <a:srgbClr val="FFFFFF"/>
              </a:gs>
            </a:gsLst>
            <a:lin ang="0" scaled="1"/>
          </a:gradFill>
          <a:ln w="12700">
            <a:noFill/>
            <a:miter lim="800000"/>
            <a:headEnd/>
            <a:tailEnd/>
          </a:ln>
          <a:effectLst/>
        </p:spPr>
        <p:txBody>
          <a:bodyPr wrap="none" anchor="ctr"/>
          <a:lstStyle/>
          <a:p>
            <a:pPr>
              <a:defRPr/>
            </a:pPr>
            <a:endParaRPr lang="en-MY"/>
          </a:p>
        </p:txBody>
      </p:sp>
      <p:sp>
        <p:nvSpPr>
          <p:cNvPr id="1027" name="Line 22"/>
          <p:cNvSpPr>
            <a:spLocks noChangeShapeType="1"/>
          </p:cNvSpPr>
          <p:nvPr userDrawn="1"/>
        </p:nvSpPr>
        <p:spPr bwMode="auto">
          <a:xfrm>
            <a:off x="990600" y="1219200"/>
            <a:ext cx="8153400" cy="0"/>
          </a:xfrm>
          <a:prstGeom prst="line">
            <a:avLst/>
          </a:prstGeom>
          <a:noFill/>
          <a:ln w="76200">
            <a:solidFill>
              <a:schemeClr val="tx1"/>
            </a:solidFill>
            <a:round/>
            <a:headEnd/>
            <a:tailEnd/>
          </a:ln>
          <a:effectLst/>
        </p:spPr>
        <p:txBody>
          <a:bodyPr/>
          <a:lstStyle/>
          <a:p>
            <a:pPr>
              <a:defRPr/>
            </a:pPr>
            <a:endParaRPr lang="en-MY"/>
          </a:p>
        </p:txBody>
      </p:sp>
      <p:sp>
        <p:nvSpPr>
          <p:cNvPr id="2052" name="Rectangle 23"/>
          <p:cNvSpPr>
            <a:spLocks noGrp="1" noChangeArrowheads="1"/>
          </p:cNvSpPr>
          <p:nvPr>
            <p:ph type="title"/>
          </p:nvPr>
        </p:nvSpPr>
        <p:spPr bwMode="auto">
          <a:xfrm>
            <a:off x="457200" y="304800"/>
            <a:ext cx="8458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2053" name="Rectangle 24"/>
          <p:cNvSpPr>
            <a:spLocks noGrp="1" noChangeArrowheads="1"/>
          </p:cNvSpPr>
          <p:nvPr>
            <p:ph type="body" idx="1"/>
          </p:nvPr>
        </p:nvSpPr>
        <p:spPr bwMode="auto">
          <a:xfrm>
            <a:off x="304800" y="1371600"/>
            <a:ext cx="8534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30" name="Line 132"/>
          <p:cNvSpPr>
            <a:spLocks noChangeShapeType="1"/>
          </p:cNvSpPr>
          <p:nvPr userDrawn="1"/>
        </p:nvSpPr>
        <p:spPr bwMode="auto">
          <a:xfrm>
            <a:off x="0" y="228600"/>
            <a:ext cx="8305800" cy="0"/>
          </a:xfrm>
          <a:prstGeom prst="line">
            <a:avLst/>
          </a:prstGeom>
          <a:noFill/>
          <a:ln w="76200">
            <a:solidFill>
              <a:schemeClr val="tx1"/>
            </a:solidFill>
            <a:round/>
            <a:headEnd/>
            <a:tailEnd/>
          </a:ln>
          <a:effectLst/>
        </p:spPr>
        <p:txBody>
          <a:bodyPr/>
          <a:lstStyle/>
          <a:p>
            <a:pPr>
              <a:defRPr/>
            </a:pPr>
            <a:endParaRPr lang="en-MY"/>
          </a:p>
        </p:txBody>
      </p:sp>
      <p:sp>
        <p:nvSpPr>
          <p:cNvPr id="1031" name="Rectangle 133"/>
          <p:cNvSpPr>
            <a:spLocks noChangeArrowheads="1"/>
          </p:cNvSpPr>
          <p:nvPr userDrawn="1"/>
        </p:nvSpPr>
        <p:spPr bwMode="auto">
          <a:xfrm>
            <a:off x="152400" y="0"/>
            <a:ext cx="304800" cy="1371600"/>
          </a:xfrm>
          <a:prstGeom prst="rect">
            <a:avLst/>
          </a:prstGeom>
          <a:solidFill>
            <a:srgbClr val="003399"/>
          </a:solidFill>
          <a:ln w="9525">
            <a:noFill/>
            <a:miter lim="800000"/>
            <a:headEnd/>
            <a:tailEnd/>
          </a:ln>
          <a:effectLst/>
        </p:spPr>
        <p:txBody>
          <a:bodyPr wrap="none" anchor="ctr"/>
          <a:lstStyle/>
          <a:p>
            <a:pPr>
              <a:defRPr/>
            </a:pPr>
            <a:endParaRPr lang="en-MY"/>
          </a:p>
        </p:txBody>
      </p:sp>
      <p:sp>
        <p:nvSpPr>
          <p:cNvPr id="1032" name="Rectangle 135"/>
          <p:cNvSpPr>
            <a:spLocks noChangeArrowheads="1"/>
          </p:cNvSpPr>
          <p:nvPr userDrawn="1"/>
        </p:nvSpPr>
        <p:spPr bwMode="auto">
          <a:xfrm>
            <a:off x="12700" y="88900"/>
            <a:ext cx="3187700" cy="292100"/>
          </a:xfrm>
          <a:prstGeom prst="rect">
            <a:avLst/>
          </a:prstGeom>
          <a:solidFill>
            <a:srgbClr val="0066CC"/>
          </a:solidFill>
          <a:ln w="9525">
            <a:noFill/>
            <a:miter lim="800000"/>
            <a:headEnd/>
            <a:tailEnd/>
          </a:ln>
          <a:effectLst/>
        </p:spPr>
        <p:txBody>
          <a:bodyPr wrap="none" anchor="ctr"/>
          <a:lstStyle/>
          <a:p>
            <a:pPr algn="ctr">
              <a:defRPr/>
            </a:pPr>
            <a:endParaRPr lang="zh-CN" altLang="en-US">
              <a:ea typeface="宋体" pitchFamily="2" charset="-122"/>
            </a:endParaRPr>
          </a:p>
        </p:txBody>
      </p:sp>
      <p:sp>
        <p:nvSpPr>
          <p:cNvPr id="1033" name="Rectangle 138"/>
          <p:cNvSpPr>
            <a:spLocks noChangeArrowheads="1"/>
          </p:cNvSpPr>
          <p:nvPr userDrawn="1"/>
        </p:nvSpPr>
        <p:spPr bwMode="auto">
          <a:xfrm>
            <a:off x="6781800" y="1066800"/>
            <a:ext cx="2362200" cy="304800"/>
          </a:xfrm>
          <a:prstGeom prst="rect">
            <a:avLst/>
          </a:prstGeom>
          <a:solidFill>
            <a:srgbClr val="003399"/>
          </a:solidFill>
          <a:ln w="9525">
            <a:noFill/>
            <a:miter lim="800000"/>
            <a:headEnd/>
            <a:tailEnd/>
          </a:ln>
          <a:effectLst/>
        </p:spPr>
        <p:txBody>
          <a:bodyPr wrap="none" anchor="ctr"/>
          <a:lstStyle/>
          <a:p>
            <a:pPr>
              <a:defRPr/>
            </a:pPr>
            <a:endParaRPr lang="en-MY"/>
          </a:p>
        </p:txBody>
      </p:sp>
      <p:sp>
        <p:nvSpPr>
          <p:cNvPr id="1034" name="Rectangle 139"/>
          <p:cNvSpPr>
            <a:spLocks noChangeArrowheads="1"/>
          </p:cNvSpPr>
          <p:nvPr userDrawn="1"/>
        </p:nvSpPr>
        <p:spPr bwMode="auto">
          <a:xfrm>
            <a:off x="0" y="6477000"/>
            <a:ext cx="9144000" cy="228600"/>
          </a:xfrm>
          <a:prstGeom prst="rect">
            <a:avLst/>
          </a:prstGeom>
          <a:solidFill>
            <a:srgbClr val="003399"/>
          </a:solidFill>
          <a:ln w="9525">
            <a:noFill/>
            <a:miter lim="800000"/>
            <a:headEnd/>
            <a:tailEnd/>
          </a:ln>
          <a:effectLst/>
        </p:spPr>
        <p:txBody>
          <a:bodyPr wrap="none" anchor="ctr"/>
          <a:lstStyle/>
          <a:p>
            <a:pPr>
              <a:defRPr/>
            </a:pPr>
            <a:endParaRPr lang="en-MY"/>
          </a:p>
        </p:txBody>
      </p:sp>
      <p:pic>
        <p:nvPicPr>
          <p:cNvPr id="2059" name="Picture 140" descr="utar logo"/>
          <p:cNvPicPr>
            <a:picLocks noChangeAspect="1" noChangeArrowheads="1"/>
          </p:cNvPicPr>
          <p:nvPr userDrawn="1"/>
        </p:nvPicPr>
        <p:blipFill>
          <a:blip r:embed="rId14" cstate="print"/>
          <a:srcRect/>
          <a:stretch>
            <a:fillRect/>
          </a:stretch>
        </p:blipFill>
        <p:spPr bwMode="auto">
          <a:xfrm>
            <a:off x="7772400" y="6284913"/>
            <a:ext cx="1219200" cy="5730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6"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txStyles>
    <p:titleStyle>
      <a:lvl1pPr algn="ctr" rtl="0" eaLnBrk="0" fontAlgn="base" hangingPunct="0">
        <a:spcBef>
          <a:spcPct val="0"/>
        </a:spcBef>
        <a:spcAft>
          <a:spcPct val="0"/>
        </a:spcAft>
        <a:defRPr sz="3800" b="1">
          <a:solidFill>
            <a:srgbClr val="008000"/>
          </a:solidFill>
          <a:latin typeface="+mj-lt"/>
          <a:ea typeface="+mj-ea"/>
          <a:cs typeface="+mj-cs"/>
        </a:defRPr>
      </a:lvl1pPr>
      <a:lvl2pPr algn="ctr" rtl="0" eaLnBrk="0" fontAlgn="base" hangingPunct="0">
        <a:spcBef>
          <a:spcPct val="0"/>
        </a:spcBef>
        <a:spcAft>
          <a:spcPct val="0"/>
        </a:spcAft>
        <a:defRPr sz="3800" b="1">
          <a:solidFill>
            <a:srgbClr val="008000"/>
          </a:solidFill>
          <a:latin typeface="Book Antiqua" pitchFamily="18" charset="0"/>
        </a:defRPr>
      </a:lvl2pPr>
      <a:lvl3pPr algn="ctr" rtl="0" eaLnBrk="0" fontAlgn="base" hangingPunct="0">
        <a:spcBef>
          <a:spcPct val="0"/>
        </a:spcBef>
        <a:spcAft>
          <a:spcPct val="0"/>
        </a:spcAft>
        <a:defRPr sz="3800" b="1">
          <a:solidFill>
            <a:srgbClr val="008000"/>
          </a:solidFill>
          <a:latin typeface="Book Antiqua" pitchFamily="18" charset="0"/>
        </a:defRPr>
      </a:lvl3pPr>
      <a:lvl4pPr algn="ctr" rtl="0" eaLnBrk="0" fontAlgn="base" hangingPunct="0">
        <a:spcBef>
          <a:spcPct val="0"/>
        </a:spcBef>
        <a:spcAft>
          <a:spcPct val="0"/>
        </a:spcAft>
        <a:defRPr sz="3800" b="1">
          <a:solidFill>
            <a:srgbClr val="008000"/>
          </a:solidFill>
          <a:latin typeface="Book Antiqua" pitchFamily="18" charset="0"/>
        </a:defRPr>
      </a:lvl4pPr>
      <a:lvl5pPr algn="ctr" rtl="0" eaLnBrk="0" fontAlgn="base" hangingPunct="0">
        <a:spcBef>
          <a:spcPct val="0"/>
        </a:spcBef>
        <a:spcAft>
          <a:spcPct val="0"/>
        </a:spcAft>
        <a:defRPr sz="3800" b="1">
          <a:solidFill>
            <a:srgbClr val="008000"/>
          </a:solidFill>
          <a:latin typeface="Book Antiqua" pitchFamily="18" charset="0"/>
        </a:defRPr>
      </a:lvl5pPr>
      <a:lvl6pPr marL="457200" algn="ctr" rtl="0" fontAlgn="base">
        <a:spcBef>
          <a:spcPct val="0"/>
        </a:spcBef>
        <a:spcAft>
          <a:spcPct val="0"/>
        </a:spcAft>
        <a:defRPr sz="3800" b="1">
          <a:solidFill>
            <a:srgbClr val="008000"/>
          </a:solidFill>
          <a:latin typeface="Book Antiqua" pitchFamily="18" charset="0"/>
        </a:defRPr>
      </a:lvl6pPr>
      <a:lvl7pPr marL="914400" algn="ctr" rtl="0" fontAlgn="base">
        <a:spcBef>
          <a:spcPct val="0"/>
        </a:spcBef>
        <a:spcAft>
          <a:spcPct val="0"/>
        </a:spcAft>
        <a:defRPr sz="3800" b="1">
          <a:solidFill>
            <a:srgbClr val="008000"/>
          </a:solidFill>
          <a:latin typeface="Book Antiqua" pitchFamily="18" charset="0"/>
        </a:defRPr>
      </a:lvl7pPr>
      <a:lvl8pPr marL="1371600" algn="ctr" rtl="0" fontAlgn="base">
        <a:spcBef>
          <a:spcPct val="0"/>
        </a:spcBef>
        <a:spcAft>
          <a:spcPct val="0"/>
        </a:spcAft>
        <a:defRPr sz="3800" b="1">
          <a:solidFill>
            <a:srgbClr val="008000"/>
          </a:solidFill>
          <a:latin typeface="Book Antiqua" pitchFamily="18" charset="0"/>
        </a:defRPr>
      </a:lvl8pPr>
      <a:lvl9pPr marL="1828800" algn="ctr" rtl="0" fontAlgn="base">
        <a:spcBef>
          <a:spcPct val="0"/>
        </a:spcBef>
        <a:spcAft>
          <a:spcPct val="0"/>
        </a:spcAft>
        <a:defRPr sz="3800" b="1">
          <a:solidFill>
            <a:srgbClr val="008000"/>
          </a:solidFill>
          <a:latin typeface="Book Antiqua" pitchFamily="18" charset="0"/>
        </a:defRPr>
      </a:lvl9pPr>
    </p:titleStyle>
    <p:bodyStyle>
      <a:lvl1pPr marL="342900" indent="-342900" algn="l" rtl="0" eaLnBrk="0" fontAlgn="base" hangingPunct="0">
        <a:spcBef>
          <a:spcPct val="20000"/>
        </a:spcBef>
        <a:spcAft>
          <a:spcPct val="0"/>
        </a:spcAft>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763B00"/>
          </a:solidFill>
          <a:latin typeface="+mn-lt"/>
        </a:defRPr>
      </a:lvl2pPr>
      <a:lvl3pPr marL="1143000" indent="-228600" algn="l" rtl="0" eaLnBrk="0" fontAlgn="base" hangingPunct="0">
        <a:spcBef>
          <a:spcPct val="20000"/>
        </a:spcBef>
        <a:spcAft>
          <a:spcPct val="0"/>
        </a:spcAft>
        <a:buChar char="•"/>
        <a:defRPr sz="2400">
          <a:solidFill>
            <a:srgbClr val="9A0000"/>
          </a:solidFill>
          <a:latin typeface="+mn-lt"/>
        </a:defRPr>
      </a:lvl3pPr>
      <a:lvl4pPr marL="1600200" indent="-228600" algn="l" rtl="0" eaLnBrk="0" fontAlgn="base" hangingPunct="0">
        <a:spcBef>
          <a:spcPct val="20000"/>
        </a:spcBef>
        <a:spcAft>
          <a:spcPct val="0"/>
        </a:spcAft>
        <a:buChar char="–"/>
        <a:defRPr sz="2000">
          <a:solidFill>
            <a:srgbClr val="6600CC"/>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1"/>
          <p:cNvSpPr>
            <a:spLocks noChangeArrowheads="1"/>
          </p:cNvSpPr>
          <p:nvPr userDrawn="1"/>
        </p:nvSpPr>
        <p:spPr bwMode="auto">
          <a:xfrm>
            <a:off x="0" y="14288"/>
            <a:ext cx="1219200" cy="6843712"/>
          </a:xfrm>
          <a:prstGeom prst="rect">
            <a:avLst/>
          </a:prstGeom>
          <a:gradFill rotWithShape="0">
            <a:gsLst>
              <a:gs pos="0">
                <a:srgbClr val="1BABF3"/>
              </a:gs>
              <a:gs pos="100000">
                <a:srgbClr val="FFFFFF"/>
              </a:gs>
            </a:gsLst>
            <a:lin ang="0" scaled="1"/>
          </a:gradFill>
          <a:ln w="12700">
            <a:noFill/>
            <a:miter lim="800000"/>
            <a:headEnd/>
            <a:tailEnd/>
          </a:ln>
        </p:spPr>
        <p:txBody>
          <a:bodyPr wrap="none" anchor="ctr"/>
          <a:lstStyle/>
          <a:p>
            <a:pPr>
              <a:defRPr/>
            </a:pPr>
            <a:endParaRPr lang="en-US">
              <a:solidFill>
                <a:srgbClr val="000000"/>
              </a:solidFill>
            </a:endParaRPr>
          </a:p>
        </p:txBody>
      </p:sp>
      <p:sp>
        <p:nvSpPr>
          <p:cNvPr id="1027" name="Line 22"/>
          <p:cNvSpPr>
            <a:spLocks noChangeShapeType="1"/>
          </p:cNvSpPr>
          <p:nvPr userDrawn="1"/>
        </p:nvSpPr>
        <p:spPr bwMode="auto">
          <a:xfrm>
            <a:off x="990600" y="1219200"/>
            <a:ext cx="8153400" cy="0"/>
          </a:xfrm>
          <a:prstGeom prst="line">
            <a:avLst/>
          </a:prstGeom>
          <a:noFill/>
          <a:ln w="76200">
            <a:solidFill>
              <a:schemeClr val="tx1"/>
            </a:solidFill>
            <a:round/>
            <a:headEnd/>
            <a:tailEnd/>
          </a:ln>
        </p:spPr>
        <p:txBody>
          <a:bodyPr/>
          <a:lstStyle/>
          <a:p>
            <a:pPr>
              <a:defRPr/>
            </a:pPr>
            <a:endParaRPr lang="en-MY">
              <a:solidFill>
                <a:srgbClr val="000000"/>
              </a:solidFill>
            </a:endParaRPr>
          </a:p>
        </p:txBody>
      </p:sp>
      <p:sp>
        <p:nvSpPr>
          <p:cNvPr id="1028" name="Rectangle 23"/>
          <p:cNvSpPr>
            <a:spLocks noGrp="1" noChangeArrowheads="1"/>
          </p:cNvSpPr>
          <p:nvPr>
            <p:ph type="title"/>
          </p:nvPr>
        </p:nvSpPr>
        <p:spPr bwMode="auto">
          <a:xfrm>
            <a:off x="457200" y="304800"/>
            <a:ext cx="8458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9" name="Rectangle 24"/>
          <p:cNvSpPr>
            <a:spLocks noGrp="1" noChangeArrowheads="1"/>
          </p:cNvSpPr>
          <p:nvPr>
            <p:ph type="body" idx="1"/>
          </p:nvPr>
        </p:nvSpPr>
        <p:spPr bwMode="auto">
          <a:xfrm>
            <a:off x="304800" y="1371600"/>
            <a:ext cx="8534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30" name="Line 132"/>
          <p:cNvSpPr>
            <a:spLocks noChangeShapeType="1"/>
          </p:cNvSpPr>
          <p:nvPr userDrawn="1"/>
        </p:nvSpPr>
        <p:spPr bwMode="auto">
          <a:xfrm>
            <a:off x="0" y="228600"/>
            <a:ext cx="8305800" cy="0"/>
          </a:xfrm>
          <a:prstGeom prst="line">
            <a:avLst/>
          </a:prstGeom>
          <a:noFill/>
          <a:ln w="76200">
            <a:solidFill>
              <a:schemeClr val="tx1"/>
            </a:solidFill>
            <a:round/>
            <a:headEnd/>
            <a:tailEnd/>
          </a:ln>
        </p:spPr>
        <p:txBody>
          <a:bodyPr/>
          <a:lstStyle/>
          <a:p>
            <a:pPr>
              <a:defRPr/>
            </a:pPr>
            <a:endParaRPr lang="en-MY">
              <a:solidFill>
                <a:srgbClr val="000000"/>
              </a:solidFill>
            </a:endParaRPr>
          </a:p>
        </p:txBody>
      </p:sp>
      <p:sp>
        <p:nvSpPr>
          <p:cNvPr id="1031" name="Rectangle 133"/>
          <p:cNvSpPr>
            <a:spLocks noChangeArrowheads="1"/>
          </p:cNvSpPr>
          <p:nvPr userDrawn="1"/>
        </p:nvSpPr>
        <p:spPr bwMode="auto">
          <a:xfrm>
            <a:off x="152400" y="0"/>
            <a:ext cx="304800" cy="1371600"/>
          </a:xfrm>
          <a:prstGeom prst="rect">
            <a:avLst/>
          </a:prstGeom>
          <a:solidFill>
            <a:srgbClr val="003399"/>
          </a:solidFill>
          <a:ln w="9525">
            <a:noFill/>
            <a:miter lim="800000"/>
            <a:headEnd/>
            <a:tailEnd/>
          </a:ln>
        </p:spPr>
        <p:txBody>
          <a:bodyPr wrap="none" anchor="ctr"/>
          <a:lstStyle/>
          <a:p>
            <a:pPr>
              <a:defRPr/>
            </a:pPr>
            <a:endParaRPr lang="en-US">
              <a:solidFill>
                <a:srgbClr val="000000"/>
              </a:solidFill>
            </a:endParaRPr>
          </a:p>
        </p:txBody>
      </p:sp>
      <p:sp>
        <p:nvSpPr>
          <p:cNvPr id="1032" name="Rectangle 135"/>
          <p:cNvSpPr>
            <a:spLocks noChangeArrowheads="1"/>
          </p:cNvSpPr>
          <p:nvPr userDrawn="1"/>
        </p:nvSpPr>
        <p:spPr bwMode="auto">
          <a:xfrm>
            <a:off x="12700" y="88900"/>
            <a:ext cx="3187700" cy="292100"/>
          </a:xfrm>
          <a:prstGeom prst="rect">
            <a:avLst/>
          </a:prstGeom>
          <a:solidFill>
            <a:srgbClr val="0066CC"/>
          </a:solidFill>
          <a:ln w="9525">
            <a:noFill/>
            <a:miter lim="800000"/>
            <a:headEnd/>
            <a:tailEnd/>
          </a:ln>
        </p:spPr>
        <p:txBody>
          <a:bodyPr wrap="none" anchor="ctr"/>
          <a:lstStyle/>
          <a:p>
            <a:pPr algn="ctr">
              <a:defRPr/>
            </a:pPr>
            <a:endParaRPr lang="zh-CN" altLang="en-US">
              <a:solidFill>
                <a:srgbClr val="000000"/>
              </a:solidFill>
              <a:ea typeface="宋体" pitchFamily="2" charset="-122"/>
            </a:endParaRPr>
          </a:p>
        </p:txBody>
      </p:sp>
      <p:sp>
        <p:nvSpPr>
          <p:cNvPr id="1033" name="Rectangle 138"/>
          <p:cNvSpPr>
            <a:spLocks noChangeArrowheads="1"/>
          </p:cNvSpPr>
          <p:nvPr userDrawn="1"/>
        </p:nvSpPr>
        <p:spPr bwMode="auto">
          <a:xfrm>
            <a:off x="6781800" y="1066800"/>
            <a:ext cx="2362200" cy="304800"/>
          </a:xfrm>
          <a:prstGeom prst="rect">
            <a:avLst/>
          </a:prstGeom>
          <a:solidFill>
            <a:srgbClr val="003399"/>
          </a:solidFill>
          <a:ln w="9525">
            <a:noFill/>
            <a:miter lim="800000"/>
            <a:headEnd/>
            <a:tailEnd/>
          </a:ln>
        </p:spPr>
        <p:txBody>
          <a:bodyPr wrap="none" anchor="ctr"/>
          <a:lstStyle/>
          <a:p>
            <a:pPr>
              <a:defRPr/>
            </a:pPr>
            <a:endParaRPr lang="en-US">
              <a:solidFill>
                <a:srgbClr val="000000"/>
              </a:solidFill>
            </a:endParaRPr>
          </a:p>
        </p:txBody>
      </p:sp>
      <p:sp>
        <p:nvSpPr>
          <p:cNvPr id="1034" name="Rectangle 139"/>
          <p:cNvSpPr>
            <a:spLocks noChangeArrowheads="1"/>
          </p:cNvSpPr>
          <p:nvPr userDrawn="1"/>
        </p:nvSpPr>
        <p:spPr bwMode="auto">
          <a:xfrm>
            <a:off x="0" y="6477000"/>
            <a:ext cx="9144000" cy="228600"/>
          </a:xfrm>
          <a:prstGeom prst="rect">
            <a:avLst/>
          </a:prstGeom>
          <a:solidFill>
            <a:srgbClr val="003399"/>
          </a:solidFill>
          <a:ln w="9525">
            <a:noFill/>
            <a:miter lim="800000"/>
            <a:headEnd/>
            <a:tailEnd/>
          </a:ln>
        </p:spPr>
        <p:txBody>
          <a:bodyPr wrap="none" anchor="ctr"/>
          <a:lstStyle/>
          <a:p>
            <a:pPr>
              <a:defRPr/>
            </a:pPr>
            <a:endParaRPr lang="en-US">
              <a:solidFill>
                <a:srgbClr val="000000"/>
              </a:solidFill>
            </a:endParaRPr>
          </a:p>
        </p:txBody>
      </p:sp>
      <p:pic>
        <p:nvPicPr>
          <p:cNvPr id="1035" name="Picture 140" descr="utar logo"/>
          <p:cNvPicPr>
            <a:picLocks noChangeAspect="1" noChangeArrowheads="1"/>
          </p:cNvPicPr>
          <p:nvPr userDrawn="1"/>
        </p:nvPicPr>
        <p:blipFill>
          <a:blip r:embed="rId13" cstate="print"/>
          <a:srcRect/>
          <a:stretch>
            <a:fillRect/>
          </a:stretch>
        </p:blipFill>
        <p:spPr bwMode="auto">
          <a:xfrm>
            <a:off x="7772400" y="6284913"/>
            <a:ext cx="1219200" cy="573087"/>
          </a:xfrm>
          <a:prstGeom prst="rect">
            <a:avLst/>
          </a:prstGeom>
          <a:noFill/>
          <a:ln w="9525">
            <a:noFill/>
            <a:miter lim="800000"/>
            <a:headEnd/>
            <a:tailEnd/>
          </a:ln>
        </p:spPr>
      </p:pic>
    </p:spTree>
    <p:extLst>
      <p:ext uri="{BB962C8B-B14F-4D97-AF65-F5344CB8AC3E}">
        <p14:creationId xmlns:p14="http://schemas.microsoft.com/office/powerpoint/2010/main" val="356652188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iming>
    <p:tnLst>
      <p:par>
        <p:cTn id="1" dur="indefinite" restart="never" nodeType="tmRoot"/>
      </p:par>
    </p:tnLst>
  </p:timing>
  <p:txStyles>
    <p:titleStyle>
      <a:lvl1pPr algn="ctr" rtl="0" eaLnBrk="0" fontAlgn="base" hangingPunct="0">
        <a:spcBef>
          <a:spcPct val="0"/>
        </a:spcBef>
        <a:spcAft>
          <a:spcPct val="0"/>
        </a:spcAft>
        <a:defRPr sz="3800" b="1">
          <a:solidFill>
            <a:srgbClr val="008000"/>
          </a:solidFill>
          <a:latin typeface="+mj-lt"/>
          <a:ea typeface="+mj-ea"/>
          <a:cs typeface="+mj-cs"/>
        </a:defRPr>
      </a:lvl1pPr>
      <a:lvl2pPr algn="ctr" rtl="0" eaLnBrk="0" fontAlgn="base" hangingPunct="0">
        <a:spcBef>
          <a:spcPct val="0"/>
        </a:spcBef>
        <a:spcAft>
          <a:spcPct val="0"/>
        </a:spcAft>
        <a:defRPr sz="3800" b="1">
          <a:solidFill>
            <a:srgbClr val="008000"/>
          </a:solidFill>
          <a:latin typeface="Book Antiqua" pitchFamily="18" charset="0"/>
        </a:defRPr>
      </a:lvl2pPr>
      <a:lvl3pPr algn="ctr" rtl="0" eaLnBrk="0" fontAlgn="base" hangingPunct="0">
        <a:spcBef>
          <a:spcPct val="0"/>
        </a:spcBef>
        <a:spcAft>
          <a:spcPct val="0"/>
        </a:spcAft>
        <a:defRPr sz="3800" b="1">
          <a:solidFill>
            <a:srgbClr val="008000"/>
          </a:solidFill>
          <a:latin typeface="Book Antiqua" pitchFamily="18" charset="0"/>
        </a:defRPr>
      </a:lvl3pPr>
      <a:lvl4pPr algn="ctr" rtl="0" eaLnBrk="0" fontAlgn="base" hangingPunct="0">
        <a:spcBef>
          <a:spcPct val="0"/>
        </a:spcBef>
        <a:spcAft>
          <a:spcPct val="0"/>
        </a:spcAft>
        <a:defRPr sz="3800" b="1">
          <a:solidFill>
            <a:srgbClr val="008000"/>
          </a:solidFill>
          <a:latin typeface="Book Antiqua" pitchFamily="18" charset="0"/>
        </a:defRPr>
      </a:lvl4pPr>
      <a:lvl5pPr algn="ctr" rtl="0" eaLnBrk="0" fontAlgn="base" hangingPunct="0">
        <a:spcBef>
          <a:spcPct val="0"/>
        </a:spcBef>
        <a:spcAft>
          <a:spcPct val="0"/>
        </a:spcAft>
        <a:defRPr sz="3800" b="1">
          <a:solidFill>
            <a:srgbClr val="008000"/>
          </a:solidFill>
          <a:latin typeface="Book Antiqua" pitchFamily="18" charset="0"/>
        </a:defRPr>
      </a:lvl5pPr>
      <a:lvl6pPr marL="457200" algn="ctr" rtl="0" fontAlgn="base">
        <a:spcBef>
          <a:spcPct val="0"/>
        </a:spcBef>
        <a:spcAft>
          <a:spcPct val="0"/>
        </a:spcAft>
        <a:defRPr sz="3800" b="1">
          <a:solidFill>
            <a:srgbClr val="008000"/>
          </a:solidFill>
          <a:latin typeface="Book Antiqua" pitchFamily="18" charset="0"/>
        </a:defRPr>
      </a:lvl6pPr>
      <a:lvl7pPr marL="914400" algn="ctr" rtl="0" fontAlgn="base">
        <a:spcBef>
          <a:spcPct val="0"/>
        </a:spcBef>
        <a:spcAft>
          <a:spcPct val="0"/>
        </a:spcAft>
        <a:defRPr sz="3800" b="1">
          <a:solidFill>
            <a:srgbClr val="008000"/>
          </a:solidFill>
          <a:latin typeface="Book Antiqua" pitchFamily="18" charset="0"/>
        </a:defRPr>
      </a:lvl7pPr>
      <a:lvl8pPr marL="1371600" algn="ctr" rtl="0" fontAlgn="base">
        <a:spcBef>
          <a:spcPct val="0"/>
        </a:spcBef>
        <a:spcAft>
          <a:spcPct val="0"/>
        </a:spcAft>
        <a:defRPr sz="3800" b="1">
          <a:solidFill>
            <a:srgbClr val="008000"/>
          </a:solidFill>
          <a:latin typeface="Book Antiqua" pitchFamily="18" charset="0"/>
        </a:defRPr>
      </a:lvl8pPr>
      <a:lvl9pPr marL="1828800" algn="ctr" rtl="0" fontAlgn="base">
        <a:spcBef>
          <a:spcPct val="0"/>
        </a:spcBef>
        <a:spcAft>
          <a:spcPct val="0"/>
        </a:spcAft>
        <a:defRPr sz="3800" b="1">
          <a:solidFill>
            <a:srgbClr val="008000"/>
          </a:solidFill>
          <a:latin typeface="Book Antiqua" pitchFamily="18" charset="0"/>
        </a:defRPr>
      </a:lvl9pPr>
    </p:titleStyle>
    <p:bodyStyle>
      <a:lvl1pPr marL="342900" indent="-342900" algn="l" rtl="0" eaLnBrk="0" fontAlgn="base" hangingPunct="0">
        <a:spcBef>
          <a:spcPct val="20000"/>
        </a:spcBef>
        <a:spcAft>
          <a:spcPct val="0"/>
        </a:spcAft>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800">
          <a:solidFill>
            <a:srgbClr val="763B00"/>
          </a:solidFill>
          <a:latin typeface="+mn-lt"/>
        </a:defRPr>
      </a:lvl2pPr>
      <a:lvl3pPr marL="1143000" indent="-228600" algn="l" rtl="0" eaLnBrk="0" fontAlgn="base" hangingPunct="0">
        <a:spcBef>
          <a:spcPct val="20000"/>
        </a:spcBef>
        <a:spcAft>
          <a:spcPct val="0"/>
        </a:spcAft>
        <a:buChar char="•"/>
        <a:defRPr sz="2400">
          <a:solidFill>
            <a:srgbClr val="9A0000"/>
          </a:solidFill>
          <a:latin typeface="+mn-lt"/>
        </a:defRPr>
      </a:lvl3pPr>
      <a:lvl4pPr marL="1600200" indent="-228600" algn="l" rtl="0" eaLnBrk="0" fontAlgn="base" hangingPunct="0">
        <a:spcBef>
          <a:spcPct val="20000"/>
        </a:spcBef>
        <a:spcAft>
          <a:spcPct val="0"/>
        </a:spcAft>
        <a:buChar char="–"/>
        <a:defRPr sz="2000">
          <a:solidFill>
            <a:srgbClr val="6600CC"/>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40.png"/><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www.uccn1003.com/"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www.uccn1003.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www.uccn1003.com/"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4.xml"/><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4.xml"/><Relationship Id="rId4" Type="http://schemas.openxmlformats.org/officeDocument/2006/relationships/image" Target="../media/image104.png"/></Relationships>
</file>

<file path=ppt/slides/_rels/slide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ctrTitle"/>
          </p:nvPr>
        </p:nvSpPr>
        <p:spPr>
          <a:xfrm>
            <a:off x="431800" y="2286000"/>
            <a:ext cx="8610600" cy="838200"/>
          </a:xfrm>
        </p:spPr>
        <p:txBody>
          <a:bodyPr/>
          <a:lstStyle/>
          <a:p>
            <a:pPr eaLnBrk="1" hangingPunct="1"/>
            <a:r>
              <a:rPr lang="en-US" altLang="zh-CN" sz="4000" dirty="0" smtClean="0">
                <a:solidFill>
                  <a:schemeClr val="accent2"/>
                </a:solidFill>
                <a:ea typeface="宋体" pitchFamily="2" charset="-122"/>
              </a:rPr>
              <a:t>TCP/IP Network Fundamentals</a:t>
            </a:r>
          </a:p>
        </p:txBody>
      </p:sp>
      <p:sp>
        <p:nvSpPr>
          <p:cNvPr id="4099" name="Rectangle 5"/>
          <p:cNvSpPr>
            <a:spLocks noGrp="1" noChangeArrowheads="1"/>
          </p:cNvSpPr>
          <p:nvPr>
            <p:ph type="subTitle" idx="1"/>
          </p:nvPr>
        </p:nvSpPr>
        <p:spPr>
          <a:xfrm>
            <a:off x="1524000" y="4343400"/>
            <a:ext cx="6400800" cy="1219200"/>
          </a:xfrm>
        </p:spPr>
        <p:txBody>
          <a:bodyPr/>
          <a:lstStyle/>
          <a:p>
            <a:pPr eaLnBrk="1" hangingPunct="1">
              <a:spcBef>
                <a:spcPct val="0"/>
              </a:spcBef>
            </a:pPr>
            <a:r>
              <a:rPr lang="en-US" altLang="zh-CN" dirty="0" smtClean="0">
                <a:solidFill>
                  <a:srgbClr val="990000"/>
                </a:solidFill>
                <a:ea typeface="宋体" pitchFamily="2" charset="-122"/>
              </a:rPr>
              <a:t>Managing an Internetwork</a:t>
            </a:r>
          </a:p>
        </p:txBody>
      </p:sp>
      <p:sp>
        <p:nvSpPr>
          <p:cNvPr id="4100" name="Rectangle 6"/>
          <p:cNvSpPr>
            <a:spLocks noChangeArrowheads="1"/>
          </p:cNvSpPr>
          <p:nvPr/>
        </p:nvSpPr>
        <p:spPr bwMode="auto">
          <a:xfrm>
            <a:off x="2362200" y="1143000"/>
            <a:ext cx="4402167" cy="584775"/>
          </a:xfrm>
          <a:prstGeom prst="rect">
            <a:avLst/>
          </a:prstGeom>
          <a:noFill/>
          <a:ln w="9525">
            <a:noFill/>
            <a:miter lim="800000"/>
            <a:headEnd/>
            <a:tailEnd/>
          </a:ln>
        </p:spPr>
        <p:txBody>
          <a:bodyPr wrap="none">
            <a:spAutoFit/>
          </a:bodyPr>
          <a:lstStyle/>
          <a:p>
            <a:r>
              <a:rPr lang="en-US" altLang="zh-CN" sz="3200" b="1" i="1" dirty="0" smtClean="0">
                <a:solidFill>
                  <a:srgbClr val="008000"/>
                </a:solidFill>
                <a:ea typeface="宋体" pitchFamily="2" charset="-122"/>
              </a:rPr>
              <a:t>UEEN2013/UEEN2423</a:t>
            </a:r>
            <a:endParaRPr lang="en-US" altLang="zh-CN" sz="3200" b="1" i="1" dirty="0">
              <a:solidFill>
                <a:srgbClr val="008000"/>
              </a:solidFill>
              <a:ea typeface="宋体" pitchFamily="2" charset="-122"/>
            </a:endParaRPr>
          </a:p>
        </p:txBody>
      </p:sp>
      <p:sp>
        <p:nvSpPr>
          <p:cNvPr id="4101" name="Rectangle 7"/>
          <p:cNvSpPr>
            <a:spLocks noChangeArrowheads="1"/>
          </p:cNvSpPr>
          <p:nvPr/>
        </p:nvSpPr>
        <p:spPr bwMode="auto">
          <a:xfrm>
            <a:off x="3429000" y="2971800"/>
            <a:ext cx="1811714" cy="523220"/>
          </a:xfrm>
          <a:prstGeom prst="rect">
            <a:avLst/>
          </a:prstGeom>
          <a:noFill/>
          <a:ln w="9525">
            <a:noFill/>
            <a:miter lim="800000"/>
            <a:headEnd/>
            <a:tailEnd/>
          </a:ln>
        </p:spPr>
        <p:txBody>
          <a:bodyPr wrap="none">
            <a:spAutoFit/>
          </a:bodyPr>
          <a:lstStyle/>
          <a:p>
            <a:r>
              <a:rPr lang="en-US" altLang="zh-CN" sz="2800" b="1" dirty="0" smtClean="0">
                <a:solidFill>
                  <a:srgbClr val="6600CC"/>
                </a:solidFill>
                <a:latin typeface="Book Antiqua" pitchFamily="18" charset="0"/>
                <a:ea typeface="宋体" pitchFamily="2" charset="-122"/>
              </a:rPr>
              <a:t>(Topic 02)</a:t>
            </a:r>
            <a:endParaRPr lang="en-US" altLang="zh-CN" sz="2800" b="1" dirty="0">
              <a:solidFill>
                <a:srgbClr val="6600CC"/>
              </a:solidFill>
              <a:latin typeface="Book Antiqua" pitchFamily="18" charset="0"/>
              <a:ea typeface="宋体" pitchFamily="2" charset="-122"/>
            </a:endParaRPr>
          </a:p>
        </p:txBody>
      </p:sp>
    </p:spTree>
    <p:extLst>
      <p:ext uri="{BB962C8B-B14F-4D97-AF65-F5344CB8AC3E}">
        <p14:creationId xmlns:p14="http://schemas.microsoft.com/office/powerpoint/2010/main" val="277466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smtClean="0">
                <a:ea typeface="宋体" pitchFamily="2" charset="-122"/>
              </a:rPr>
              <a:t>Connection - 2</a:t>
            </a:r>
            <a:endParaRPr lang="zh-CN" altLang="en-US" smtClean="0">
              <a:ea typeface="宋体" pitchFamily="2" charset="-122"/>
            </a:endParaRPr>
          </a:p>
        </p:txBody>
      </p:sp>
      <p:sp>
        <p:nvSpPr>
          <p:cNvPr id="13315" name="Rectangle 3"/>
          <p:cNvSpPr>
            <a:spLocks noGrp="1" noChangeArrowheads="1"/>
          </p:cNvSpPr>
          <p:nvPr>
            <p:ph type="body" idx="1"/>
          </p:nvPr>
        </p:nvSpPr>
        <p:spPr>
          <a:xfrm>
            <a:off x="304800" y="1371600"/>
            <a:ext cx="8534400" cy="685800"/>
          </a:xfrm>
        </p:spPr>
        <p:txBody>
          <a:bodyPr/>
          <a:lstStyle/>
          <a:p>
            <a:pPr eaLnBrk="1" hangingPunct="1">
              <a:lnSpc>
                <a:spcPct val="80000"/>
              </a:lnSpc>
            </a:pPr>
            <a:r>
              <a:rPr lang="en-US" altLang="zh-CN" sz="2000" smtClean="0">
                <a:ea typeface="宋体" pitchFamily="2" charset="-122"/>
              </a:rPr>
              <a:t>Click on both PC0 and Switch0 to form a connection.</a:t>
            </a:r>
          </a:p>
          <a:p>
            <a:pPr eaLnBrk="1" hangingPunct="1">
              <a:lnSpc>
                <a:spcPct val="80000"/>
              </a:lnSpc>
            </a:pPr>
            <a:r>
              <a:rPr lang="en-US" altLang="zh-CN" sz="2000" smtClean="0">
                <a:ea typeface="宋体" pitchFamily="2" charset="-122"/>
              </a:rPr>
              <a:t>Do the same to connect a cable for PC1 and Switch0</a:t>
            </a:r>
          </a:p>
        </p:txBody>
      </p:sp>
      <p:pic>
        <p:nvPicPr>
          <p:cNvPr id="13316" name="Picture 5"/>
          <p:cNvPicPr>
            <a:picLocks noChangeAspect="1" noChangeArrowheads="1"/>
          </p:cNvPicPr>
          <p:nvPr/>
        </p:nvPicPr>
        <p:blipFill>
          <a:blip r:embed="rId2" cstate="print"/>
          <a:srcRect/>
          <a:stretch>
            <a:fillRect/>
          </a:stretch>
        </p:blipFill>
        <p:spPr bwMode="auto">
          <a:xfrm>
            <a:off x="1447800" y="2057400"/>
            <a:ext cx="6248400" cy="4314825"/>
          </a:xfrm>
          <a:prstGeom prst="rect">
            <a:avLst/>
          </a:prstGeom>
          <a:noFill/>
          <a:ln w="9525">
            <a:noFill/>
            <a:miter lim="800000"/>
            <a:headEnd/>
            <a:tailEnd/>
          </a:ln>
        </p:spPr>
      </p:pic>
      <p:sp>
        <p:nvSpPr>
          <p:cNvPr id="13317" name="Text Box 6"/>
          <p:cNvSpPr txBox="1">
            <a:spLocks noChangeArrowheads="1"/>
          </p:cNvSpPr>
          <p:nvPr/>
        </p:nvSpPr>
        <p:spPr bwMode="auto">
          <a:xfrm>
            <a:off x="1752600" y="3352800"/>
            <a:ext cx="1582738" cy="336550"/>
          </a:xfrm>
          <a:prstGeom prst="rect">
            <a:avLst/>
          </a:prstGeom>
          <a:noFill/>
          <a:ln w="9525">
            <a:noFill/>
            <a:miter lim="800000"/>
            <a:headEnd/>
            <a:tailEnd/>
          </a:ln>
        </p:spPr>
        <p:txBody>
          <a:bodyPr wrap="none">
            <a:spAutoFit/>
          </a:bodyPr>
          <a:lstStyle/>
          <a:p>
            <a:r>
              <a:rPr lang="en-US" altLang="zh-CN" sz="1600">
                <a:ea typeface="宋体" pitchFamily="2" charset="-122"/>
              </a:rPr>
              <a:t>3. Click on PC0</a:t>
            </a:r>
          </a:p>
        </p:txBody>
      </p:sp>
      <p:sp>
        <p:nvSpPr>
          <p:cNvPr id="13318" name="Text Box 7"/>
          <p:cNvSpPr txBox="1">
            <a:spLocks noChangeArrowheads="1"/>
          </p:cNvSpPr>
          <p:nvPr/>
        </p:nvSpPr>
        <p:spPr bwMode="auto">
          <a:xfrm>
            <a:off x="3810000" y="3200400"/>
            <a:ext cx="1898650" cy="336550"/>
          </a:xfrm>
          <a:prstGeom prst="rect">
            <a:avLst/>
          </a:prstGeom>
          <a:noFill/>
          <a:ln w="9525">
            <a:noFill/>
            <a:miter lim="800000"/>
            <a:headEnd/>
            <a:tailEnd/>
          </a:ln>
        </p:spPr>
        <p:txBody>
          <a:bodyPr wrap="none">
            <a:spAutoFit/>
          </a:bodyPr>
          <a:lstStyle/>
          <a:p>
            <a:r>
              <a:rPr lang="en-US" altLang="zh-CN" sz="1600">
                <a:ea typeface="宋体" pitchFamily="2" charset="-122"/>
              </a:rPr>
              <a:t>4. Click on Switch0</a:t>
            </a:r>
          </a:p>
        </p:txBody>
      </p:sp>
      <p:sp>
        <p:nvSpPr>
          <p:cNvPr id="13319" name="Line 8"/>
          <p:cNvSpPr>
            <a:spLocks noChangeShapeType="1"/>
          </p:cNvSpPr>
          <p:nvPr/>
        </p:nvSpPr>
        <p:spPr bwMode="auto">
          <a:xfrm>
            <a:off x="2743200" y="3657600"/>
            <a:ext cx="533400" cy="304800"/>
          </a:xfrm>
          <a:prstGeom prst="line">
            <a:avLst/>
          </a:prstGeom>
          <a:noFill/>
          <a:ln w="38100">
            <a:solidFill>
              <a:schemeClr val="tx1"/>
            </a:solidFill>
            <a:round/>
            <a:headEnd/>
            <a:tailEnd type="triangle" w="med" len="med"/>
          </a:ln>
        </p:spPr>
        <p:txBody>
          <a:bodyPr/>
          <a:lstStyle/>
          <a:p>
            <a:endParaRPr lang="en-MY"/>
          </a:p>
        </p:txBody>
      </p:sp>
      <p:sp>
        <p:nvSpPr>
          <p:cNvPr id="13320" name="Line 9"/>
          <p:cNvSpPr>
            <a:spLocks noChangeShapeType="1"/>
          </p:cNvSpPr>
          <p:nvPr/>
        </p:nvSpPr>
        <p:spPr bwMode="auto">
          <a:xfrm flipH="1">
            <a:off x="4191000" y="3505200"/>
            <a:ext cx="457200" cy="4572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smtClean="0">
                <a:ea typeface="宋体" pitchFamily="2" charset="-122"/>
              </a:rPr>
              <a:t>Connection - 3</a:t>
            </a:r>
            <a:endParaRPr lang="zh-CN" altLang="en-US" smtClean="0">
              <a:ea typeface="宋体" pitchFamily="2" charset="-122"/>
            </a:endParaRPr>
          </a:p>
        </p:txBody>
      </p:sp>
      <p:sp>
        <p:nvSpPr>
          <p:cNvPr id="14339" name="Rectangle 3"/>
          <p:cNvSpPr>
            <a:spLocks noGrp="1" noChangeArrowheads="1"/>
          </p:cNvSpPr>
          <p:nvPr>
            <p:ph type="body" idx="1"/>
          </p:nvPr>
        </p:nvSpPr>
        <p:spPr>
          <a:xfrm>
            <a:off x="304800" y="1295400"/>
            <a:ext cx="8534400" cy="609600"/>
          </a:xfrm>
        </p:spPr>
        <p:txBody>
          <a:bodyPr/>
          <a:lstStyle/>
          <a:p>
            <a:pPr eaLnBrk="1" hangingPunct="1"/>
            <a:r>
              <a:rPr lang="en-US" altLang="zh-CN" sz="2800" smtClean="0">
                <a:ea typeface="宋体" pitchFamily="2" charset="-122"/>
              </a:rPr>
              <a:t>Wait for the little orange bubble to turn green.</a:t>
            </a:r>
          </a:p>
        </p:txBody>
      </p:sp>
      <p:pic>
        <p:nvPicPr>
          <p:cNvPr id="14340" name="Picture 4"/>
          <p:cNvPicPr>
            <a:picLocks noChangeAspect="1" noChangeArrowheads="1"/>
          </p:cNvPicPr>
          <p:nvPr/>
        </p:nvPicPr>
        <p:blipFill>
          <a:blip r:embed="rId2" cstate="print"/>
          <a:srcRect/>
          <a:stretch>
            <a:fillRect/>
          </a:stretch>
        </p:blipFill>
        <p:spPr bwMode="auto">
          <a:xfrm>
            <a:off x="1143000" y="1905000"/>
            <a:ext cx="6477000" cy="4457700"/>
          </a:xfrm>
          <a:prstGeom prst="rect">
            <a:avLst/>
          </a:prstGeom>
          <a:noFill/>
          <a:ln w="9525">
            <a:noFill/>
            <a:miter lim="800000"/>
            <a:headEnd/>
            <a:tailEnd/>
          </a:ln>
        </p:spPr>
      </p:pic>
      <p:sp>
        <p:nvSpPr>
          <p:cNvPr id="14341" name="Line 5"/>
          <p:cNvSpPr>
            <a:spLocks noChangeShapeType="1"/>
          </p:cNvSpPr>
          <p:nvPr/>
        </p:nvSpPr>
        <p:spPr bwMode="auto">
          <a:xfrm>
            <a:off x="2971800" y="3481388"/>
            <a:ext cx="381000" cy="457200"/>
          </a:xfrm>
          <a:prstGeom prst="line">
            <a:avLst/>
          </a:prstGeom>
          <a:noFill/>
          <a:ln w="38100">
            <a:solidFill>
              <a:schemeClr val="tx1"/>
            </a:solidFill>
            <a:round/>
            <a:headEnd/>
            <a:tailEnd type="triangle" w="med" len="med"/>
          </a:ln>
        </p:spPr>
        <p:txBody>
          <a:bodyPr/>
          <a:lstStyle/>
          <a:p>
            <a:endParaRPr lang="en-MY"/>
          </a:p>
        </p:txBody>
      </p:sp>
      <p:sp>
        <p:nvSpPr>
          <p:cNvPr id="14342" name="Line 6"/>
          <p:cNvSpPr>
            <a:spLocks noChangeShapeType="1"/>
          </p:cNvSpPr>
          <p:nvPr/>
        </p:nvSpPr>
        <p:spPr bwMode="auto">
          <a:xfrm>
            <a:off x="3124200" y="3481388"/>
            <a:ext cx="685800" cy="457200"/>
          </a:xfrm>
          <a:prstGeom prst="line">
            <a:avLst/>
          </a:prstGeom>
          <a:noFill/>
          <a:ln w="38100">
            <a:solidFill>
              <a:schemeClr val="tx1"/>
            </a:solidFill>
            <a:round/>
            <a:headEnd/>
            <a:tailEnd type="triangle" w="med" len="med"/>
          </a:ln>
        </p:spPr>
        <p:txBody>
          <a:bodyPr/>
          <a:lstStyle/>
          <a:p>
            <a:endParaRPr lang="en-MY"/>
          </a:p>
        </p:txBody>
      </p:sp>
      <p:sp>
        <p:nvSpPr>
          <p:cNvPr id="14343" name="Text Box 7"/>
          <p:cNvSpPr txBox="1">
            <a:spLocks noChangeArrowheads="1"/>
          </p:cNvSpPr>
          <p:nvPr/>
        </p:nvSpPr>
        <p:spPr bwMode="auto">
          <a:xfrm>
            <a:off x="2057400" y="3073400"/>
            <a:ext cx="3741738" cy="336550"/>
          </a:xfrm>
          <a:prstGeom prst="rect">
            <a:avLst/>
          </a:prstGeom>
          <a:noFill/>
          <a:ln w="9525">
            <a:noFill/>
            <a:miter lim="800000"/>
            <a:headEnd/>
            <a:tailEnd/>
          </a:ln>
        </p:spPr>
        <p:txBody>
          <a:bodyPr wrap="none">
            <a:spAutoFit/>
          </a:bodyPr>
          <a:lstStyle/>
          <a:p>
            <a:r>
              <a:rPr lang="en-US" altLang="zh-CN" sz="1600">
                <a:ea typeface="宋体" pitchFamily="2" charset="-122"/>
              </a:rPr>
              <a:t>Green bubble (communication is ready)</a:t>
            </a:r>
          </a:p>
        </p:txBody>
      </p:sp>
      <p:sp>
        <p:nvSpPr>
          <p:cNvPr id="14344" name="Text Box 8"/>
          <p:cNvSpPr txBox="1">
            <a:spLocks noChangeArrowheads="1"/>
          </p:cNvSpPr>
          <p:nvPr/>
        </p:nvSpPr>
        <p:spPr bwMode="auto">
          <a:xfrm>
            <a:off x="4114800" y="4624388"/>
            <a:ext cx="2794000" cy="581025"/>
          </a:xfrm>
          <a:prstGeom prst="rect">
            <a:avLst/>
          </a:prstGeom>
          <a:noFill/>
          <a:ln w="9525">
            <a:noFill/>
            <a:miter lim="800000"/>
            <a:headEnd/>
            <a:tailEnd/>
          </a:ln>
        </p:spPr>
        <p:txBody>
          <a:bodyPr wrap="none">
            <a:spAutoFit/>
          </a:bodyPr>
          <a:lstStyle/>
          <a:p>
            <a:r>
              <a:rPr lang="en-US" altLang="zh-CN" sz="1600">
                <a:ea typeface="宋体" pitchFamily="2" charset="-122"/>
              </a:rPr>
              <a:t>Orange bubble </a:t>
            </a:r>
          </a:p>
          <a:p>
            <a:r>
              <a:rPr lang="en-US" altLang="zh-CN" sz="1600">
                <a:ea typeface="宋体" pitchFamily="2" charset="-122"/>
              </a:rPr>
              <a:t>(communication is not ready)</a:t>
            </a:r>
          </a:p>
        </p:txBody>
      </p:sp>
      <p:sp>
        <p:nvSpPr>
          <p:cNvPr id="14345" name="Line 9"/>
          <p:cNvSpPr>
            <a:spLocks noChangeShapeType="1"/>
          </p:cNvSpPr>
          <p:nvPr/>
        </p:nvSpPr>
        <p:spPr bwMode="auto">
          <a:xfrm flipH="1" flipV="1">
            <a:off x="4267200" y="4090988"/>
            <a:ext cx="228600" cy="5334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smtClean="0">
                <a:ea typeface="宋体" pitchFamily="2" charset="-122"/>
              </a:rPr>
              <a:t>Configuring the PC - 1</a:t>
            </a:r>
          </a:p>
        </p:txBody>
      </p:sp>
      <p:sp>
        <p:nvSpPr>
          <p:cNvPr id="15363" name="Rectangle 3"/>
          <p:cNvSpPr>
            <a:spLocks noGrp="1" noChangeArrowheads="1"/>
          </p:cNvSpPr>
          <p:nvPr>
            <p:ph type="body" idx="1"/>
          </p:nvPr>
        </p:nvSpPr>
        <p:spPr>
          <a:xfrm>
            <a:off x="304800" y="1371600"/>
            <a:ext cx="8534400" cy="457200"/>
          </a:xfrm>
        </p:spPr>
        <p:txBody>
          <a:bodyPr/>
          <a:lstStyle/>
          <a:p>
            <a:pPr eaLnBrk="1" hangingPunct="1">
              <a:lnSpc>
                <a:spcPct val="80000"/>
              </a:lnSpc>
            </a:pPr>
            <a:r>
              <a:rPr lang="en-US" altLang="zh-CN" sz="2800" smtClean="0">
                <a:ea typeface="宋体" pitchFamily="2" charset="-122"/>
              </a:rPr>
              <a:t>Double click on PC0 to call out the PC0 window</a:t>
            </a:r>
          </a:p>
        </p:txBody>
      </p:sp>
      <p:pic>
        <p:nvPicPr>
          <p:cNvPr id="15364" name="Picture 4"/>
          <p:cNvPicPr>
            <a:picLocks noChangeAspect="1" noChangeArrowheads="1"/>
          </p:cNvPicPr>
          <p:nvPr/>
        </p:nvPicPr>
        <p:blipFill>
          <a:blip r:embed="rId2" cstate="print"/>
          <a:srcRect/>
          <a:stretch>
            <a:fillRect/>
          </a:stretch>
        </p:blipFill>
        <p:spPr bwMode="auto">
          <a:xfrm>
            <a:off x="2757488" y="1981200"/>
            <a:ext cx="6386512" cy="4392613"/>
          </a:xfrm>
          <a:prstGeom prst="rect">
            <a:avLst/>
          </a:prstGeom>
          <a:noFill/>
          <a:ln w="9525">
            <a:noFill/>
            <a:miter lim="800000"/>
            <a:headEnd/>
            <a:tailEnd/>
          </a:ln>
        </p:spPr>
      </p:pic>
      <p:pic>
        <p:nvPicPr>
          <p:cNvPr id="15365" name="Picture 5"/>
          <p:cNvPicPr>
            <a:picLocks noChangeAspect="1" noChangeArrowheads="1"/>
          </p:cNvPicPr>
          <p:nvPr/>
        </p:nvPicPr>
        <p:blipFill>
          <a:blip r:embed="rId3" cstate="print"/>
          <a:srcRect/>
          <a:stretch>
            <a:fillRect/>
          </a:stretch>
        </p:blipFill>
        <p:spPr bwMode="auto">
          <a:xfrm>
            <a:off x="0" y="2284413"/>
            <a:ext cx="4419600" cy="3856037"/>
          </a:xfrm>
          <a:prstGeom prst="rect">
            <a:avLst/>
          </a:prstGeom>
          <a:noFill/>
          <a:ln w="9525">
            <a:noFill/>
            <a:miter lim="800000"/>
            <a:headEnd/>
            <a:tailEnd/>
          </a:ln>
        </p:spPr>
      </p:pic>
      <p:sp>
        <p:nvSpPr>
          <p:cNvPr id="15366" name="Text Box 6"/>
          <p:cNvSpPr txBox="1">
            <a:spLocks noChangeArrowheads="1"/>
          </p:cNvSpPr>
          <p:nvPr/>
        </p:nvSpPr>
        <p:spPr bwMode="auto">
          <a:xfrm>
            <a:off x="4724400" y="3048000"/>
            <a:ext cx="2236788" cy="336550"/>
          </a:xfrm>
          <a:prstGeom prst="rect">
            <a:avLst/>
          </a:prstGeom>
          <a:noFill/>
          <a:ln w="9525">
            <a:noFill/>
            <a:miter lim="800000"/>
            <a:headEnd/>
            <a:tailEnd/>
          </a:ln>
        </p:spPr>
        <p:txBody>
          <a:bodyPr wrap="none">
            <a:spAutoFit/>
          </a:bodyPr>
          <a:lstStyle/>
          <a:p>
            <a:r>
              <a:rPr lang="en-US" altLang="zh-CN" sz="1600">
                <a:ea typeface="宋体" pitchFamily="2" charset="-122"/>
              </a:rPr>
              <a:t>1. Double click on PC0</a:t>
            </a:r>
          </a:p>
        </p:txBody>
      </p:sp>
      <p:sp>
        <p:nvSpPr>
          <p:cNvPr id="15367" name="Line 7"/>
          <p:cNvSpPr>
            <a:spLocks noChangeShapeType="1"/>
          </p:cNvSpPr>
          <p:nvPr/>
        </p:nvSpPr>
        <p:spPr bwMode="auto">
          <a:xfrm flipH="1">
            <a:off x="4724400" y="3429000"/>
            <a:ext cx="838200" cy="533400"/>
          </a:xfrm>
          <a:prstGeom prst="line">
            <a:avLst/>
          </a:prstGeom>
          <a:noFill/>
          <a:ln w="38100">
            <a:solidFill>
              <a:schemeClr val="tx1"/>
            </a:solidFill>
            <a:round/>
            <a:headEnd/>
            <a:tailEnd type="triangle" w="med" len="med"/>
          </a:ln>
        </p:spPr>
        <p:txBody>
          <a:bodyPr/>
          <a:lstStyle/>
          <a:p>
            <a:endParaRPr lang="en-MY"/>
          </a:p>
        </p:txBody>
      </p:sp>
      <p:sp>
        <p:nvSpPr>
          <p:cNvPr id="15368" name="Text Box 8"/>
          <p:cNvSpPr txBox="1">
            <a:spLocks noChangeArrowheads="1"/>
          </p:cNvSpPr>
          <p:nvPr/>
        </p:nvSpPr>
        <p:spPr bwMode="auto">
          <a:xfrm>
            <a:off x="4724400" y="4572000"/>
            <a:ext cx="1862138" cy="581025"/>
          </a:xfrm>
          <a:prstGeom prst="rect">
            <a:avLst/>
          </a:prstGeom>
          <a:noFill/>
          <a:ln w="9525">
            <a:noFill/>
            <a:miter lim="800000"/>
            <a:headEnd/>
            <a:tailEnd/>
          </a:ln>
        </p:spPr>
        <p:txBody>
          <a:bodyPr wrap="none">
            <a:spAutoFit/>
          </a:bodyPr>
          <a:lstStyle/>
          <a:p>
            <a:r>
              <a:rPr lang="en-US" altLang="zh-CN" sz="1600">
                <a:ea typeface="宋体" pitchFamily="2" charset="-122"/>
              </a:rPr>
              <a:t>2. This window will</a:t>
            </a:r>
          </a:p>
          <a:p>
            <a:r>
              <a:rPr lang="en-US" altLang="zh-CN" sz="1600">
                <a:ea typeface="宋体" pitchFamily="2" charset="-122"/>
              </a:rPr>
              <a:t>Appear.</a:t>
            </a:r>
          </a:p>
        </p:txBody>
      </p:sp>
      <p:sp>
        <p:nvSpPr>
          <p:cNvPr id="15369" name="Line 9"/>
          <p:cNvSpPr>
            <a:spLocks noChangeShapeType="1"/>
          </p:cNvSpPr>
          <p:nvPr/>
        </p:nvSpPr>
        <p:spPr bwMode="auto">
          <a:xfrm flipH="1" flipV="1">
            <a:off x="3505200" y="4800600"/>
            <a:ext cx="1219200" cy="0"/>
          </a:xfrm>
          <a:prstGeom prst="line">
            <a:avLst/>
          </a:prstGeom>
          <a:noFill/>
          <a:ln w="38100">
            <a:solidFill>
              <a:schemeClr val="tx1"/>
            </a:solidFill>
            <a:round/>
            <a:headEnd/>
            <a:tailEnd type="triangle" w="med" len="med"/>
          </a:ln>
        </p:spPr>
        <p:txBody>
          <a:bodyPr/>
          <a:lstStyle/>
          <a:p>
            <a:endParaRPr lang="en-MY"/>
          </a:p>
        </p:txBody>
      </p:sp>
      <p:sp>
        <p:nvSpPr>
          <p:cNvPr id="15370" name="Text Box 10"/>
          <p:cNvSpPr txBox="1">
            <a:spLocks noChangeArrowheads="1"/>
          </p:cNvSpPr>
          <p:nvPr/>
        </p:nvSpPr>
        <p:spPr bwMode="auto">
          <a:xfrm>
            <a:off x="2590800" y="3276600"/>
            <a:ext cx="1189038" cy="581025"/>
          </a:xfrm>
          <a:prstGeom prst="rect">
            <a:avLst/>
          </a:prstGeom>
          <a:noFill/>
          <a:ln w="9525">
            <a:noFill/>
            <a:miter lim="800000"/>
            <a:headEnd/>
            <a:tailEnd/>
          </a:ln>
        </p:spPr>
        <p:txBody>
          <a:bodyPr wrap="none">
            <a:spAutoFit/>
          </a:bodyPr>
          <a:lstStyle/>
          <a:p>
            <a:r>
              <a:rPr lang="en-US" altLang="zh-CN" sz="1600">
                <a:ea typeface="宋体" pitchFamily="2" charset="-122"/>
              </a:rPr>
              <a:t>3. Click on </a:t>
            </a:r>
          </a:p>
          <a:p>
            <a:r>
              <a:rPr lang="en-US" altLang="zh-CN" sz="1600">
                <a:ea typeface="宋体" pitchFamily="2" charset="-122"/>
              </a:rPr>
              <a:t>Desktop</a:t>
            </a:r>
          </a:p>
        </p:txBody>
      </p:sp>
      <p:sp>
        <p:nvSpPr>
          <p:cNvPr id="15371" name="Line 11"/>
          <p:cNvSpPr>
            <a:spLocks noChangeShapeType="1"/>
          </p:cNvSpPr>
          <p:nvPr/>
        </p:nvSpPr>
        <p:spPr bwMode="auto">
          <a:xfrm flipH="1" flipV="1">
            <a:off x="1371600" y="2667000"/>
            <a:ext cx="1447800" cy="6096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mtClean="0">
                <a:ea typeface="宋体" pitchFamily="2" charset="-122"/>
              </a:rPr>
              <a:t>Configuring the PC - 2</a:t>
            </a:r>
            <a:endParaRPr lang="zh-CN" altLang="en-US" smtClean="0">
              <a:ea typeface="宋体" pitchFamily="2" charset="-122"/>
            </a:endParaRPr>
          </a:p>
        </p:txBody>
      </p:sp>
      <p:sp>
        <p:nvSpPr>
          <p:cNvPr id="16387" name="Text Box 5"/>
          <p:cNvSpPr txBox="1">
            <a:spLocks noChangeArrowheads="1"/>
          </p:cNvSpPr>
          <p:nvPr/>
        </p:nvSpPr>
        <p:spPr bwMode="auto">
          <a:xfrm>
            <a:off x="228600" y="2895600"/>
            <a:ext cx="1639888" cy="581025"/>
          </a:xfrm>
          <a:prstGeom prst="rect">
            <a:avLst/>
          </a:prstGeom>
          <a:noFill/>
          <a:ln w="9525">
            <a:noFill/>
            <a:miter lim="800000"/>
            <a:headEnd/>
            <a:tailEnd/>
          </a:ln>
        </p:spPr>
        <p:txBody>
          <a:bodyPr wrap="none">
            <a:spAutoFit/>
          </a:bodyPr>
          <a:lstStyle/>
          <a:p>
            <a:r>
              <a:rPr lang="en-US" altLang="zh-CN" sz="1600">
                <a:ea typeface="宋体" pitchFamily="2" charset="-122"/>
              </a:rPr>
              <a:t>4. Click on </a:t>
            </a:r>
          </a:p>
          <a:p>
            <a:r>
              <a:rPr lang="en-US" altLang="zh-CN" sz="1600">
                <a:ea typeface="宋体" pitchFamily="2" charset="-122"/>
              </a:rPr>
              <a:t>IP Configuration</a:t>
            </a:r>
          </a:p>
        </p:txBody>
      </p:sp>
      <p:pic>
        <p:nvPicPr>
          <p:cNvPr id="16388" name="Picture 7"/>
          <p:cNvPicPr>
            <a:picLocks noChangeAspect="1" noChangeArrowheads="1"/>
          </p:cNvPicPr>
          <p:nvPr/>
        </p:nvPicPr>
        <p:blipFill>
          <a:blip r:embed="rId2" cstate="print"/>
          <a:srcRect/>
          <a:stretch>
            <a:fillRect/>
          </a:stretch>
        </p:blipFill>
        <p:spPr bwMode="auto">
          <a:xfrm>
            <a:off x="1828800" y="1371600"/>
            <a:ext cx="6343650" cy="5010150"/>
          </a:xfrm>
          <a:prstGeom prst="rect">
            <a:avLst/>
          </a:prstGeom>
          <a:noFill/>
          <a:ln w="9525">
            <a:noFill/>
            <a:miter lim="800000"/>
            <a:headEnd/>
            <a:tailEnd/>
          </a:ln>
        </p:spPr>
      </p:pic>
      <p:sp>
        <p:nvSpPr>
          <p:cNvPr id="16389" name="Line 8"/>
          <p:cNvSpPr>
            <a:spLocks noChangeShapeType="1"/>
          </p:cNvSpPr>
          <p:nvPr/>
        </p:nvSpPr>
        <p:spPr bwMode="auto">
          <a:xfrm flipV="1">
            <a:off x="1676400" y="2743200"/>
            <a:ext cx="609600" cy="3810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mtClean="0">
                <a:ea typeface="宋体" pitchFamily="2" charset="-122"/>
              </a:rPr>
              <a:t>Configuring the PC - 3</a:t>
            </a:r>
            <a:endParaRPr lang="zh-CN" altLang="en-US" smtClean="0">
              <a:ea typeface="宋体" pitchFamily="2" charset="-122"/>
            </a:endParaRPr>
          </a:p>
        </p:txBody>
      </p:sp>
      <p:sp>
        <p:nvSpPr>
          <p:cNvPr id="17411" name="Text Box 5"/>
          <p:cNvSpPr txBox="1">
            <a:spLocks noChangeArrowheads="1"/>
          </p:cNvSpPr>
          <p:nvPr/>
        </p:nvSpPr>
        <p:spPr bwMode="auto">
          <a:xfrm>
            <a:off x="6553200" y="3733800"/>
            <a:ext cx="2103438" cy="1558925"/>
          </a:xfrm>
          <a:prstGeom prst="rect">
            <a:avLst/>
          </a:prstGeom>
          <a:noFill/>
          <a:ln w="9525">
            <a:noFill/>
            <a:miter lim="800000"/>
            <a:headEnd/>
            <a:tailEnd/>
          </a:ln>
        </p:spPr>
        <p:txBody>
          <a:bodyPr wrap="none">
            <a:spAutoFit/>
          </a:bodyPr>
          <a:lstStyle/>
          <a:p>
            <a:r>
              <a:rPr lang="en-US" altLang="zh-CN" sz="1600">
                <a:ea typeface="宋体" pitchFamily="2" charset="-122"/>
              </a:rPr>
              <a:t>5. Enter 192.168.1.1</a:t>
            </a:r>
          </a:p>
          <a:p>
            <a:endParaRPr lang="en-US" altLang="zh-CN" sz="1600">
              <a:ea typeface="宋体" pitchFamily="2" charset="-122"/>
            </a:endParaRPr>
          </a:p>
          <a:p>
            <a:r>
              <a:rPr lang="en-US" altLang="zh-CN" sz="1600">
                <a:ea typeface="宋体" pitchFamily="2" charset="-122"/>
              </a:rPr>
              <a:t>6. Press Tab key</a:t>
            </a:r>
          </a:p>
          <a:p>
            <a:endParaRPr lang="en-US" altLang="zh-CN" sz="1600">
              <a:ea typeface="宋体" pitchFamily="2" charset="-122"/>
            </a:endParaRPr>
          </a:p>
          <a:p>
            <a:r>
              <a:rPr lang="en-US" altLang="zh-CN" sz="1600">
                <a:ea typeface="宋体" pitchFamily="2" charset="-122"/>
              </a:rPr>
              <a:t>7. 255.255.255.0 will </a:t>
            </a:r>
          </a:p>
          <a:p>
            <a:r>
              <a:rPr lang="en-US" altLang="zh-CN" sz="1600">
                <a:ea typeface="宋体" pitchFamily="2" charset="-122"/>
              </a:rPr>
              <a:t>automatically appear</a:t>
            </a:r>
          </a:p>
        </p:txBody>
      </p:sp>
      <p:sp>
        <p:nvSpPr>
          <p:cNvPr id="17412" name="Text Box 7"/>
          <p:cNvSpPr txBox="1">
            <a:spLocks noChangeArrowheads="1"/>
          </p:cNvSpPr>
          <p:nvPr/>
        </p:nvSpPr>
        <p:spPr bwMode="auto">
          <a:xfrm>
            <a:off x="6553200" y="2819400"/>
            <a:ext cx="2457450" cy="581025"/>
          </a:xfrm>
          <a:prstGeom prst="rect">
            <a:avLst/>
          </a:prstGeom>
          <a:noFill/>
          <a:ln w="9525">
            <a:noFill/>
            <a:miter lim="800000"/>
            <a:headEnd/>
            <a:tailEnd/>
          </a:ln>
        </p:spPr>
        <p:txBody>
          <a:bodyPr wrap="none">
            <a:spAutoFit/>
          </a:bodyPr>
          <a:lstStyle/>
          <a:p>
            <a:r>
              <a:rPr lang="en-US" altLang="zh-CN" sz="1600">
                <a:ea typeface="宋体" pitchFamily="2" charset="-122"/>
              </a:rPr>
              <a:t>8. Press this to close the </a:t>
            </a:r>
          </a:p>
          <a:p>
            <a:r>
              <a:rPr lang="en-US" altLang="zh-CN" sz="1600">
                <a:ea typeface="宋体" pitchFamily="2" charset="-122"/>
              </a:rPr>
              <a:t>IP Configuration window</a:t>
            </a:r>
          </a:p>
        </p:txBody>
      </p:sp>
      <p:sp>
        <p:nvSpPr>
          <p:cNvPr id="17413" name="Text Box 9"/>
          <p:cNvSpPr txBox="1">
            <a:spLocks noChangeArrowheads="1"/>
          </p:cNvSpPr>
          <p:nvPr/>
        </p:nvSpPr>
        <p:spPr bwMode="auto">
          <a:xfrm>
            <a:off x="6553200" y="1981200"/>
            <a:ext cx="2457450" cy="581025"/>
          </a:xfrm>
          <a:prstGeom prst="rect">
            <a:avLst/>
          </a:prstGeom>
          <a:noFill/>
          <a:ln w="9525">
            <a:noFill/>
            <a:miter lim="800000"/>
            <a:headEnd/>
            <a:tailEnd/>
          </a:ln>
        </p:spPr>
        <p:txBody>
          <a:bodyPr wrap="none">
            <a:spAutoFit/>
          </a:bodyPr>
          <a:lstStyle/>
          <a:p>
            <a:r>
              <a:rPr lang="en-US" altLang="zh-CN" sz="1600">
                <a:ea typeface="宋体" pitchFamily="2" charset="-122"/>
              </a:rPr>
              <a:t>9. Press this to close the </a:t>
            </a:r>
          </a:p>
          <a:p>
            <a:r>
              <a:rPr lang="en-US" altLang="zh-CN" sz="1600">
                <a:ea typeface="宋体" pitchFamily="2" charset="-122"/>
              </a:rPr>
              <a:t>PC0 window</a:t>
            </a:r>
          </a:p>
        </p:txBody>
      </p:sp>
      <p:pic>
        <p:nvPicPr>
          <p:cNvPr id="17414" name="Picture 11"/>
          <p:cNvPicPr>
            <a:picLocks noChangeAspect="1" noChangeArrowheads="1"/>
          </p:cNvPicPr>
          <p:nvPr/>
        </p:nvPicPr>
        <p:blipFill>
          <a:blip r:embed="rId2" cstate="print"/>
          <a:srcRect/>
          <a:stretch>
            <a:fillRect/>
          </a:stretch>
        </p:blipFill>
        <p:spPr bwMode="auto">
          <a:xfrm>
            <a:off x="152400" y="1447800"/>
            <a:ext cx="6335713" cy="5029200"/>
          </a:xfrm>
          <a:prstGeom prst="rect">
            <a:avLst/>
          </a:prstGeom>
          <a:noFill/>
          <a:ln w="9525">
            <a:noFill/>
            <a:miter lim="800000"/>
            <a:headEnd/>
            <a:tailEnd/>
          </a:ln>
        </p:spPr>
      </p:pic>
      <p:sp>
        <p:nvSpPr>
          <p:cNvPr id="17415" name="Line 12"/>
          <p:cNvSpPr>
            <a:spLocks noChangeShapeType="1"/>
          </p:cNvSpPr>
          <p:nvPr/>
        </p:nvSpPr>
        <p:spPr bwMode="auto">
          <a:xfrm flipH="1" flipV="1">
            <a:off x="4191000" y="3581400"/>
            <a:ext cx="2362200" cy="304800"/>
          </a:xfrm>
          <a:prstGeom prst="line">
            <a:avLst/>
          </a:prstGeom>
          <a:noFill/>
          <a:ln w="38100">
            <a:solidFill>
              <a:schemeClr val="tx1"/>
            </a:solidFill>
            <a:round/>
            <a:headEnd/>
            <a:tailEnd type="triangle" w="med" len="med"/>
          </a:ln>
        </p:spPr>
        <p:txBody>
          <a:bodyPr/>
          <a:lstStyle/>
          <a:p>
            <a:endParaRPr lang="en-MY"/>
          </a:p>
        </p:txBody>
      </p:sp>
      <p:sp>
        <p:nvSpPr>
          <p:cNvPr id="17416" name="Line 13"/>
          <p:cNvSpPr>
            <a:spLocks noChangeShapeType="1"/>
          </p:cNvSpPr>
          <p:nvPr/>
        </p:nvSpPr>
        <p:spPr bwMode="auto">
          <a:xfrm flipH="1" flipV="1">
            <a:off x="4876800" y="2286000"/>
            <a:ext cx="1676400" cy="762000"/>
          </a:xfrm>
          <a:prstGeom prst="line">
            <a:avLst/>
          </a:prstGeom>
          <a:noFill/>
          <a:ln w="38100">
            <a:solidFill>
              <a:schemeClr val="tx1"/>
            </a:solidFill>
            <a:round/>
            <a:headEnd/>
            <a:tailEnd type="triangle" w="med" len="med"/>
          </a:ln>
        </p:spPr>
        <p:txBody>
          <a:bodyPr/>
          <a:lstStyle/>
          <a:p>
            <a:endParaRPr lang="en-MY"/>
          </a:p>
        </p:txBody>
      </p:sp>
      <p:sp>
        <p:nvSpPr>
          <p:cNvPr id="17417" name="Line 14"/>
          <p:cNvSpPr>
            <a:spLocks noChangeShapeType="1"/>
          </p:cNvSpPr>
          <p:nvPr/>
        </p:nvSpPr>
        <p:spPr bwMode="auto">
          <a:xfrm flipH="1" flipV="1">
            <a:off x="6248400" y="1524000"/>
            <a:ext cx="533400" cy="4572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smtClean="0">
                <a:ea typeface="宋体" pitchFamily="2" charset="-122"/>
              </a:rPr>
              <a:t>Configuring the PC - 4</a:t>
            </a:r>
            <a:endParaRPr lang="zh-CN" altLang="en-US" smtClean="0">
              <a:ea typeface="宋体" pitchFamily="2" charset="-122"/>
            </a:endParaRPr>
          </a:p>
        </p:txBody>
      </p:sp>
      <p:sp>
        <p:nvSpPr>
          <p:cNvPr id="18435" name="Rectangle 3"/>
          <p:cNvSpPr>
            <a:spLocks noGrp="1" noChangeArrowheads="1"/>
          </p:cNvSpPr>
          <p:nvPr>
            <p:ph type="body" idx="1"/>
          </p:nvPr>
        </p:nvSpPr>
        <p:spPr>
          <a:xfrm>
            <a:off x="76200" y="2260600"/>
            <a:ext cx="2819400" cy="3073400"/>
          </a:xfrm>
        </p:spPr>
        <p:txBody>
          <a:bodyPr/>
          <a:lstStyle/>
          <a:p>
            <a:pPr eaLnBrk="1" hangingPunct="1">
              <a:lnSpc>
                <a:spcPct val="80000"/>
              </a:lnSpc>
            </a:pPr>
            <a:r>
              <a:rPr lang="en-US" altLang="zh-CN" sz="2000" smtClean="0">
                <a:ea typeface="宋体" pitchFamily="2" charset="-122"/>
              </a:rPr>
              <a:t>Repeat the same procedure for PC1.</a:t>
            </a:r>
          </a:p>
          <a:p>
            <a:pPr eaLnBrk="1" hangingPunct="1">
              <a:lnSpc>
                <a:spcPct val="80000"/>
              </a:lnSpc>
              <a:buFontTx/>
              <a:buNone/>
            </a:pPr>
            <a:endParaRPr lang="en-US" altLang="zh-CN" sz="2000" smtClean="0">
              <a:ea typeface="宋体" pitchFamily="2" charset="-122"/>
            </a:endParaRPr>
          </a:p>
          <a:p>
            <a:pPr eaLnBrk="1" hangingPunct="1">
              <a:lnSpc>
                <a:spcPct val="80000"/>
              </a:lnSpc>
            </a:pPr>
            <a:r>
              <a:rPr lang="en-US" altLang="zh-CN" sz="2000" smtClean="0">
                <a:ea typeface="宋体" pitchFamily="2" charset="-122"/>
              </a:rPr>
              <a:t>Enter 192.168.1.2 for PC1</a:t>
            </a:r>
          </a:p>
          <a:p>
            <a:pPr eaLnBrk="1" hangingPunct="1">
              <a:lnSpc>
                <a:spcPct val="80000"/>
              </a:lnSpc>
            </a:pPr>
            <a:endParaRPr lang="en-US" altLang="zh-CN" sz="2000" smtClean="0">
              <a:ea typeface="宋体" pitchFamily="2" charset="-122"/>
            </a:endParaRPr>
          </a:p>
          <a:p>
            <a:pPr eaLnBrk="1" hangingPunct="1">
              <a:lnSpc>
                <a:spcPct val="80000"/>
              </a:lnSpc>
            </a:pPr>
            <a:r>
              <a:rPr lang="en-US" altLang="zh-CN" sz="2000" smtClean="0">
                <a:ea typeface="宋体" pitchFamily="2" charset="-122"/>
              </a:rPr>
              <a:t>Close the IP Configuration window but not the PC1 window</a:t>
            </a:r>
          </a:p>
        </p:txBody>
      </p:sp>
      <p:pic>
        <p:nvPicPr>
          <p:cNvPr id="18436" name="Picture 5"/>
          <p:cNvPicPr>
            <a:picLocks noChangeAspect="1" noChangeArrowheads="1"/>
          </p:cNvPicPr>
          <p:nvPr/>
        </p:nvPicPr>
        <p:blipFill>
          <a:blip r:embed="rId2" cstate="print"/>
          <a:srcRect/>
          <a:stretch>
            <a:fillRect/>
          </a:stretch>
        </p:blipFill>
        <p:spPr bwMode="auto">
          <a:xfrm>
            <a:off x="3009900" y="1295400"/>
            <a:ext cx="6134100" cy="48768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smtClean="0">
                <a:ea typeface="宋体" pitchFamily="2" charset="-122"/>
              </a:rPr>
              <a:t>Testing connectivity - 1</a:t>
            </a:r>
            <a:endParaRPr lang="zh-CN" altLang="en-US" smtClean="0">
              <a:ea typeface="宋体" pitchFamily="2" charset="-122"/>
            </a:endParaRPr>
          </a:p>
        </p:txBody>
      </p:sp>
      <p:pic>
        <p:nvPicPr>
          <p:cNvPr id="19459" name="Picture 8"/>
          <p:cNvPicPr>
            <a:picLocks noChangeAspect="1" noChangeArrowheads="1"/>
          </p:cNvPicPr>
          <p:nvPr/>
        </p:nvPicPr>
        <p:blipFill>
          <a:blip r:embed="rId2" cstate="print"/>
          <a:srcRect/>
          <a:stretch>
            <a:fillRect/>
          </a:stretch>
        </p:blipFill>
        <p:spPr bwMode="auto">
          <a:xfrm>
            <a:off x="838200" y="1447800"/>
            <a:ext cx="6134100" cy="4876800"/>
          </a:xfrm>
          <a:prstGeom prst="rect">
            <a:avLst/>
          </a:prstGeom>
          <a:noFill/>
          <a:ln w="9525">
            <a:noFill/>
            <a:miter lim="800000"/>
            <a:headEnd/>
            <a:tailEnd/>
          </a:ln>
        </p:spPr>
      </p:pic>
      <p:sp>
        <p:nvSpPr>
          <p:cNvPr id="19460" name="Oval 9"/>
          <p:cNvSpPr>
            <a:spLocks noChangeArrowheads="1"/>
          </p:cNvSpPr>
          <p:nvPr/>
        </p:nvSpPr>
        <p:spPr bwMode="auto">
          <a:xfrm>
            <a:off x="762000" y="1371600"/>
            <a:ext cx="838200" cy="381000"/>
          </a:xfrm>
          <a:prstGeom prst="ellipse">
            <a:avLst/>
          </a:prstGeom>
          <a:noFill/>
          <a:ln w="9525">
            <a:solidFill>
              <a:schemeClr val="tx1"/>
            </a:solidFill>
            <a:prstDash val="dash"/>
            <a:round/>
            <a:headEnd/>
            <a:tailEnd/>
          </a:ln>
        </p:spPr>
        <p:txBody>
          <a:bodyPr wrap="none" anchor="ctr"/>
          <a:lstStyle/>
          <a:p>
            <a:endParaRPr lang="en-MY"/>
          </a:p>
        </p:txBody>
      </p:sp>
      <p:sp>
        <p:nvSpPr>
          <p:cNvPr id="19461" name="Text Box 10"/>
          <p:cNvSpPr txBox="1">
            <a:spLocks noChangeArrowheads="1"/>
          </p:cNvSpPr>
          <p:nvPr/>
        </p:nvSpPr>
        <p:spPr bwMode="auto">
          <a:xfrm>
            <a:off x="7086600" y="3200400"/>
            <a:ext cx="1833563" cy="581025"/>
          </a:xfrm>
          <a:prstGeom prst="rect">
            <a:avLst/>
          </a:prstGeom>
          <a:noFill/>
          <a:ln w="9525">
            <a:noFill/>
            <a:miter lim="800000"/>
            <a:headEnd/>
            <a:tailEnd/>
          </a:ln>
        </p:spPr>
        <p:txBody>
          <a:bodyPr wrap="none">
            <a:spAutoFit/>
          </a:bodyPr>
          <a:lstStyle/>
          <a:p>
            <a:r>
              <a:rPr lang="en-US" altLang="zh-CN" sz="1600">
                <a:ea typeface="宋体" pitchFamily="2" charset="-122"/>
              </a:rPr>
              <a:t>1. Click on </a:t>
            </a:r>
          </a:p>
          <a:p>
            <a:r>
              <a:rPr lang="en-US" altLang="zh-CN" sz="1600">
                <a:ea typeface="宋体" pitchFamily="2" charset="-122"/>
              </a:rPr>
              <a:t>Command Prompt</a:t>
            </a:r>
          </a:p>
        </p:txBody>
      </p:sp>
      <p:sp>
        <p:nvSpPr>
          <p:cNvPr id="19462" name="Line 11"/>
          <p:cNvSpPr>
            <a:spLocks noChangeShapeType="1"/>
          </p:cNvSpPr>
          <p:nvPr/>
        </p:nvSpPr>
        <p:spPr bwMode="auto">
          <a:xfrm flipH="1" flipV="1">
            <a:off x="5410200" y="2971800"/>
            <a:ext cx="1905000" cy="1524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smtClean="0">
                <a:ea typeface="宋体" pitchFamily="2" charset="-122"/>
              </a:rPr>
              <a:t>Available Commands in PC</a:t>
            </a:r>
          </a:p>
        </p:txBody>
      </p:sp>
      <p:pic>
        <p:nvPicPr>
          <p:cNvPr id="20483" name="Picture 4"/>
          <p:cNvPicPr>
            <a:picLocks noChangeAspect="1" noChangeArrowheads="1"/>
          </p:cNvPicPr>
          <p:nvPr/>
        </p:nvPicPr>
        <p:blipFill>
          <a:blip r:embed="rId2" cstate="print"/>
          <a:srcRect/>
          <a:stretch>
            <a:fillRect/>
          </a:stretch>
        </p:blipFill>
        <p:spPr bwMode="auto">
          <a:xfrm>
            <a:off x="152400" y="1447800"/>
            <a:ext cx="6134100" cy="4886325"/>
          </a:xfrm>
          <a:prstGeom prst="rect">
            <a:avLst/>
          </a:prstGeom>
          <a:noFill/>
          <a:ln w="9525">
            <a:noFill/>
            <a:miter lim="800000"/>
            <a:headEnd/>
            <a:tailEnd/>
          </a:ln>
        </p:spPr>
      </p:pic>
      <p:sp>
        <p:nvSpPr>
          <p:cNvPr id="20484" name="Rectangle 5"/>
          <p:cNvSpPr>
            <a:spLocks noGrp="1" noChangeArrowheads="1"/>
          </p:cNvSpPr>
          <p:nvPr>
            <p:ph type="body" idx="1"/>
          </p:nvPr>
        </p:nvSpPr>
        <p:spPr>
          <a:xfrm>
            <a:off x="6273800" y="2019300"/>
            <a:ext cx="2819400" cy="3073400"/>
          </a:xfrm>
          <a:noFill/>
        </p:spPr>
        <p:txBody>
          <a:bodyPr/>
          <a:lstStyle/>
          <a:p>
            <a:pPr eaLnBrk="1" hangingPunct="1">
              <a:lnSpc>
                <a:spcPct val="90000"/>
              </a:lnSpc>
            </a:pPr>
            <a:r>
              <a:rPr lang="en-US" altLang="zh-CN" sz="2400" smtClean="0">
                <a:ea typeface="宋体" pitchFamily="2" charset="-122"/>
              </a:rPr>
              <a:t>Command prompt in PC of Packet tracer resembles the real life but with limited sets of commands.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smtClean="0">
                <a:ea typeface="宋体" pitchFamily="2" charset="-122"/>
              </a:rPr>
              <a:t>Testing connectivity with ping</a:t>
            </a:r>
            <a:endParaRPr lang="zh-CN" altLang="en-US" smtClean="0">
              <a:ea typeface="宋体" pitchFamily="2" charset="-122"/>
            </a:endParaRPr>
          </a:p>
        </p:txBody>
      </p:sp>
      <p:sp>
        <p:nvSpPr>
          <p:cNvPr id="21507" name="Text Box 11"/>
          <p:cNvSpPr txBox="1">
            <a:spLocks noChangeArrowheads="1"/>
          </p:cNvSpPr>
          <p:nvPr/>
        </p:nvSpPr>
        <p:spPr bwMode="auto">
          <a:xfrm>
            <a:off x="698500" y="3263900"/>
            <a:ext cx="2133600" cy="581025"/>
          </a:xfrm>
          <a:prstGeom prst="rect">
            <a:avLst/>
          </a:prstGeom>
          <a:noFill/>
          <a:ln w="9525">
            <a:noFill/>
            <a:miter lim="800000"/>
            <a:headEnd/>
            <a:tailEnd/>
          </a:ln>
        </p:spPr>
        <p:txBody>
          <a:bodyPr>
            <a:spAutoFit/>
          </a:bodyPr>
          <a:lstStyle/>
          <a:p>
            <a:r>
              <a:rPr lang="en-US" altLang="zh-CN" sz="1600">
                <a:ea typeface="宋体" pitchFamily="2" charset="-122"/>
              </a:rPr>
              <a:t>1.  ping PC0 </a:t>
            </a:r>
          </a:p>
          <a:p>
            <a:r>
              <a:rPr lang="en-US" altLang="zh-CN" sz="1600">
                <a:ea typeface="宋体" pitchFamily="2" charset="-122"/>
              </a:rPr>
              <a:t>(ip = 192.168.1.1)</a:t>
            </a:r>
          </a:p>
        </p:txBody>
      </p:sp>
      <p:sp>
        <p:nvSpPr>
          <p:cNvPr id="21508" name="Text Box 13"/>
          <p:cNvSpPr txBox="1">
            <a:spLocks noChangeArrowheads="1"/>
          </p:cNvSpPr>
          <p:nvPr/>
        </p:nvSpPr>
        <p:spPr bwMode="auto">
          <a:xfrm>
            <a:off x="698500" y="4178300"/>
            <a:ext cx="1524000" cy="581025"/>
          </a:xfrm>
          <a:prstGeom prst="rect">
            <a:avLst/>
          </a:prstGeom>
          <a:noFill/>
          <a:ln w="9525">
            <a:noFill/>
            <a:miter lim="800000"/>
            <a:headEnd/>
            <a:tailEnd/>
          </a:ln>
        </p:spPr>
        <p:txBody>
          <a:bodyPr>
            <a:spAutoFit/>
          </a:bodyPr>
          <a:lstStyle/>
          <a:p>
            <a:r>
              <a:rPr lang="en-US" altLang="zh-CN" sz="1600">
                <a:ea typeface="宋体" pitchFamily="2" charset="-122"/>
              </a:rPr>
              <a:t>Successful ping !!</a:t>
            </a:r>
          </a:p>
        </p:txBody>
      </p:sp>
      <p:sp>
        <p:nvSpPr>
          <p:cNvPr id="21509" name="Text Box 15"/>
          <p:cNvSpPr txBox="1">
            <a:spLocks noChangeArrowheads="1"/>
          </p:cNvSpPr>
          <p:nvPr/>
        </p:nvSpPr>
        <p:spPr bwMode="auto">
          <a:xfrm>
            <a:off x="165100" y="5168900"/>
            <a:ext cx="2514600" cy="1069975"/>
          </a:xfrm>
          <a:prstGeom prst="rect">
            <a:avLst/>
          </a:prstGeom>
          <a:noFill/>
          <a:ln w="9525">
            <a:noFill/>
            <a:miter lim="800000"/>
            <a:headEnd/>
            <a:tailEnd/>
          </a:ln>
        </p:spPr>
        <p:txBody>
          <a:bodyPr>
            <a:spAutoFit/>
          </a:bodyPr>
          <a:lstStyle/>
          <a:p>
            <a:r>
              <a:rPr lang="en-US" altLang="zh-CN" sz="1600">
                <a:ea typeface="宋体" pitchFamily="2" charset="-122"/>
              </a:rPr>
              <a:t>Note: ping is a to and fro process. You don’t need to ping from the other side once this side is ok.</a:t>
            </a:r>
          </a:p>
        </p:txBody>
      </p:sp>
      <p:pic>
        <p:nvPicPr>
          <p:cNvPr id="21510" name="Picture 16"/>
          <p:cNvPicPr>
            <a:picLocks noChangeAspect="1" noChangeArrowheads="1"/>
          </p:cNvPicPr>
          <p:nvPr/>
        </p:nvPicPr>
        <p:blipFill>
          <a:blip r:embed="rId2" cstate="print"/>
          <a:srcRect/>
          <a:stretch>
            <a:fillRect/>
          </a:stretch>
        </p:blipFill>
        <p:spPr bwMode="auto">
          <a:xfrm>
            <a:off x="2897188" y="1358900"/>
            <a:ext cx="6107112" cy="4867275"/>
          </a:xfrm>
          <a:prstGeom prst="rect">
            <a:avLst/>
          </a:prstGeom>
          <a:noFill/>
          <a:ln w="9525">
            <a:noFill/>
            <a:miter lim="800000"/>
            <a:headEnd/>
            <a:tailEnd/>
          </a:ln>
        </p:spPr>
      </p:pic>
      <p:sp>
        <p:nvSpPr>
          <p:cNvPr id="21511" name="Line 17"/>
          <p:cNvSpPr>
            <a:spLocks noChangeShapeType="1"/>
          </p:cNvSpPr>
          <p:nvPr/>
        </p:nvSpPr>
        <p:spPr bwMode="auto">
          <a:xfrm>
            <a:off x="1689100" y="3873500"/>
            <a:ext cx="1295400" cy="0"/>
          </a:xfrm>
          <a:prstGeom prst="line">
            <a:avLst/>
          </a:prstGeom>
          <a:noFill/>
          <a:ln w="38100">
            <a:solidFill>
              <a:schemeClr val="tx1"/>
            </a:solidFill>
            <a:round/>
            <a:headEnd/>
            <a:tailEnd type="triangle" w="med" len="med"/>
          </a:ln>
        </p:spPr>
        <p:txBody>
          <a:bodyPr/>
          <a:lstStyle/>
          <a:p>
            <a:endParaRPr lang="en-MY"/>
          </a:p>
        </p:txBody>
      </p:sp>
      <p:sp>
        <p:nvSpPr>
          <p:cNvPr id="21512" name="Line 18"/>
          <p:cNvSpPr>
            <a:spLocks noChangeShapeType="1"/>
          </p:cNvSpPr>
          <p:nvPr/>
        </p:nvSpPr>
        <p:spPr bwMode="auto">
          <a:xfrm>
            <a:off x="1689100" y="4635500"/>
            <a:ext cx="1295400" cy="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ctrTitle"/>
          </p:nvPr>
        </p:nvSpPr>
        <p:spPr/>
        <p:txBody>
          <a:bodyPr/>
          <a:lstStyle/>
          <a:p>
            <a:pPr eaLnBrk="1" hangingPunct="1"/>
            <a:r>
              <a:rPr lang="en-US" altLang="zh-CN" smtClean="0">
                <a:ea typeface="宋体" pitchFamily="2" charset="-122"/>
              </a:rPr>
              <a:t>DHCP Server in Your LAN</a:t>
            </a:r>
          </a:p>
        </p:txBody>
      </p:sp>
      <p:sp>
        <p:nvSpPr>
          <p:cNvPr id="22531" name="Rectangle 5"/>
          <p:cNvSpPr>
            <a:spLocks noGrp="1" noChangeArrowheads="1"/>
          </p:cNvSpPr>
          <p:nvPr>
            <p:ph type="subTitle" idx="1"/>
          </p:nvPr>
        </p:nvSpPr>
        <p:spPr>
          <a:xfrm>
            <a:off x="1524000" y="4419600"/>
            <a:ext cx="6324600" cy="1676400"/>
          </a:xfrm>
        </p:spPr>
        <p:txBody>
          <a:bodyPr/>
          <a:lstStyle/>
          <a:p>
            <a:pPr algn="l" eaLnBrk="1" hangingPunct="1"/>
            <a:r>
              <a:rPr lang="en-US" altLang="zh-CN" smtClean="0">
                <a:ea typeface="宋体" pitchFamily="2" charset="-122"/>
              </a:rPr>
              <a:t>Adding a DHCP server to your LAN </a:t>
            </a:r>
          </a:p>
          <a:p>
            <a:pPr algn="l" eaLnBrk="1" hangingPunct="1"/>
            <a:r>
              <a:rPr lang="en-US" altLang="zh-CN" smtClean="0">
                <a:ea typeface="宋体" pitchFamily="2" charset="-122"/>
              </a:rPr>
              <a:t>step by step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dirty="0" smtClean="0">
                <a:ea typeface="宋体" pitchFamily="2" charset="-122"/>
              </a:rPr>
              <a:t>IP Address </a:t>
            </a:r>
            <a:r>
              <a:rPr lang="en-US" altLang="zh-CN" dirty="0">
                <a:ea typeface="宋体" pitchFamily="2" charset="-122"/>
              </a:rPr>
              <a:t>D</a:t>
            </a:r>
            <a:r>
              <a:rPr lang="en-US" altLang="zh-CN" dirty="0" smtClean="0">
                <a:ea typeface="宋体" pitchFamily="2" charset="-122"/>
              </a:rPr>
              <a:t>esign Plan</a:t>
            </a:r>
          </a:p>
        </p:txBody>
      </p:sp>
      <p:pic>
        <p:nvPicPr>
          <p:cNvPr id="7171" name="Picture 4"/>
          <p:cNvPicPr>
            <a:picLocks noChangeAspect="1" noChangeArrowheads="1"/>
          </p:cNvPicPr>
          <p:nvPr/>
        </p:nvPicPr>
        <p:blipFill>
          <a:blip r:embed="rId2" cstate="print"/>
          <a:srcRect/>
          <a:stretch>
            <a:fillRect/>
          </a:stretch>
        </p:blipFill>
        <p:spPr bwMode="auto">
          <a:xfrm>
            <a:off x="1219200" y="1905000"/>
            <a:ext cx="6781800" cy="3883025"/>
          </a:xfrm>
          <a:prstGeom prst="rect">
            <a:avLst/>
          </a:prstGeom>
          <a:noFill/>
          <a:ln w="9525">
            <a:noFill/>
            <a:miter lim="800000"/>
            <a:headEnd/>
            <a:tailEnd/>
          </a:ln>
        </p:spPr>
      </p:pic>
      <p:sp>
        <p:nvSpPr>
          <p:cNvPr id="7172" name="Text Box 5"/>
          <p:cNvSpPr txBox="1">
            <a:spLocks noChangeArrowheads="1"/>
          </p:cNvSpPr>
          <p:nvPr/>
        </p:nvSpPr>
        <p:spPr bwMode="auto">
          <a:xfrm>
            <a:off x="1752600" y="1524000"/>
            <a:ext cx="1828800" cy="581025"/>
          </a:xfrm>
          <a:prstGeom prst="rect">
            <a:avLst/>
          </a:prstGeom>
          <a:noFill/>
          <a:ln w="9525">
            <a:noFill/>
            <a:miter lim="800000"/>
            <a:headEnd/>
            <a:tailEnd/>
          </a:ln>
        </p:spPr>
        <p:txBody>
          <a:bodyPr>
            <a:spAutoFit/>
          </a:bodyPr>
          <a:lstStyle/>
          <a:p>
            <a:r>
              <a:rPr lang="en-US" altLang="zh-CN" sz="1600">
                <a:solidFill>
                  <a:srgbClr val="000000"/>
                </a:solidFill>
                <a:latin typeface="Courier New" pitchFamily="49" charset="0"/>
                <a:ea typeface="宋体" pitchFamily="2" charset="-122"/>
              </a:rPr>
              <a:t>Static IP:</a:t>
            </a:r>
          </a:p>
          <a:p>
            <a:r>
              <a:rPr lang="en-US" altLang="zh-CN" sz="1600">
                <a:solidFill>
                  <a:srgbClr val="000000"/>
                </a:solidFill>
                <a:latin typeface="Courier New" pitchFamily="49" charset="0"/>
                <a:ea typeface="宋体" pitchFamily="2" charset="-122"/>
              </a:rPr>
              <a:t>192.168.1.100</a:t>
            </a:r>
            <a:endParaRPr lang="en-US" altLang="zh-CN" sz="1600">
              <a:solidFill>
                <a:srgbClr val="000000"/>
              </a:solidFill>
              <a:ea typeface="宋体" pitchFamily="2" charset="-122"/>
            </a:endParaRPr>
          </a:p>
        </p:txBody>
      </p:sp>
      <p:sp>
        <p:nvSpPr>
          <p:cNvPr id="7173" name="Text Box 6"/>
          <p:cNvSpPr txBox="1">
            <a:spLocks noChangeArrowheads="1"/>
          </p:cNvSpPr>
          <p:nvPr/>
        </p:nvSpPr>
        <p:spPr bwMode="auto">
          <a:xfrm>
            <a:off x="4114800" y="2895600"/>
            <a:ext cx="1143000" cy="581025"/>
          </a:xfrm>
          <a:prstGeom prst="rect">
            <a:avLst/>
          </a:prstGeom>
          <a:noFill/>
          <a:ln w="9525">
            <a:noFill/>
            <a:miter lim="800000"/>
            <a:headEnd/>
            <a:tailEnd/>
          </a:ln>
        </p:spPr>
        <p:txBody>
          <a:bodyPr>
            <a:spAutoFit/>
          </a:bodyPr>
          <a:lstStyle/>
          <a:p>
            <a:r>
              <a:rPr lang="en-US" altLang="zh-CN" sz="1600">
                <a:solidFill>
                  <a:srgbClr val="000000"/>
                </a:solidFill>
                <a:latin typeface="Courier New" pitchFamily="49" charset="0"/>
                <a:ea typeface="宋体" pitchFamily="2" charset="-122"/>
              </a:rPr>
              <a:t>Dynamic </a:t>
            </a:r>
          </a:p>
          <a:p>
            <a:r>
              <a:rPr lang="en-US" altLang="zh-CN" sz="1600">
                <a:solidFill>
                  <a:srgbClr val="000000"/>
                </a:solidFill>
                <a:latin typeface="Courier New" pitchFamily="49" charset="0"/>
                <a:ea typeface="宋体" pitchFamily="2" charset="-122"/>
              </a:rPr>
              <a:t>IP</a:t>
            </a:r>
            <a:endParaRPr lang="en-US" altLang="zh-CN" sz="1600">
              <a:solidFill>
                <a:srgbClr val="000000"/>
              </a:solidFill>
              <a:ea typeface="宋体" pitchFamily="2" charset="-122"/>
            </a:endParaRPr>
          </a:p>
        </p:txBody>
      </p:sp>
      <p:sp>
        <p:nvSpPr>
          <p:cNvPr id="7174" name="Text Box 7"/>
          <p:cNvSpPr txBox="1">
            <a:spLocks noChangeArrowheads="1"/>
          </p:cNvSpPr>
          <p:nvPr/>
        </p:nvSpPr>
        <p:spPr bwMode="auto">
          <a:xfrm>
            <a:off x="457200" y="5257800"/>
            <a:ext cx="2667000" cy="1006475"/>
          </a:xfrm>
          <a:prstGeom prst="rect">
            <a:avLst/>
          </a:prstGeom>
          <a:noFill/>
          <a:ln w="9525">
            <a:noFill/>
            <a:miter lim="800000"/>
            <a:headEnd/>
            <a:tailEnd/>
          </a:ln>
        </p:spPr>
        <p:txBody>
          <a:bodyPr>
            <a:spAutoFit/>
          </a:bodyPr>
          <a:lstStyle/>
          <a:p>
            <a:r>
              <a:rPr lang="en-US" altLang="zh-CN" b="1" u="sng" dirty="0">
                <a:solidFill>
                  <a:srgbClr val="000000"/>
                </a:solidFill>
                <a:ea typeface="宋体" pitchFamily="2" charset="-122"/>
              </a:rPr>
              <a:t>Note: Router ports’ IP have to static IP (ALWAYS)</a:t>
            </a:r>
          </a:p>
        </p:txBody>
      </p:sp>
      <p:sp>
        <p:nvSpPr>
          <p:cNvPr id="7175" name="Text Box 8"/>
          <p:cNvSpPr txBox="1">
            <a:spLocks noChangeArrowheads="1"/>
          </p:cNvSpPr>
          <p:nvPr/>
        </p:nvSpPr>
        <p:spPr bwMode="auto">
          <a:xfrm>
            <a:off x="5410200" y="2895600"/>
            <a:ext cx="1219200" cy="581025"/>
          </a:xfrm>
          <a:prstGeom prst="rect">
            <a:avLst/>
          </a:prstGeom>
          <a:noFill/>
          <a:ln w="9525">
            <a:noFill/>
            <a:miter lim="800000"/>
            <a:headEnd/>
            <a:tailEnd/>
          </a:ln>
        </p:spPr>
        <p:txBody>
          <a:bodyPr>
            <a:spAutoFit/>
          </a:bodyPr>
          <a:lstStyle/>
          <a:p>
            <a:pPr algn="r"/>
            <a:r>
              <a:rPr lang="en-US" altLang="zh-CN" sz="1600">
                <a:solidFill>
                  <a:srgbClr val="000000"/>
                </a:solidFill>
                <a:latin typeface="Courier New" pitchFamily="49" charset="0"/>
                <a:ea typeface="宋体" pitchFamily="2" charset="-122"/>
              </a:rPr>
              <a:t>Dynamic </a:t>
            </a:r>
          </a:p>
          <a:p>
            <a:pPr algn="r"/>
            <a:r>
              <a:rPr lang="en-US" altLang="zh-CN" sz="1600">
                <a:solidFill>
                  <a:srgbClr val="000000"/>
                </a:solidFill>
                <a:latin typeface="Courier New" pitchFamily="49" charset="0"/>
                <a:ea typeface="宋体" pitchFamily="2" charset="-122"/>
              </a:rPr>
              <a:t>IP</a:t>
            </a:r>
            <a:endParaRPr lang="en-US" altLang="zh-CN" sz="1600">
              <a:solidFill>
                <a:srgbClr val="000000"/>
              </a:solidFill>
              <a:ea typeface="宋体" pitchFamily="2" charset="-122"/>
            </a:endParaRPr>
          </a:p>
        </p:txBody>
      </p:sp>
      <p:sp>
        <p:nvSpPr>
          <p:cNvPr id="7176" name="Text Box 9"/>
          <p:cNvSpPr txBox="1">
            <a:spLocks noChangeArrowheads="1"/>
          </p:cNvSpPr>
          <p:nvPr/>
        </p:nvSpPr>
        <p:spPr bwMode="auto">
          <a:xfrm>
            <a:off x="6781800" y="2895600"/>
            <a:ext cx="1219200" cy="581025"/>
          </a:xfrm>
          <a:prstGeom prst="rect">
            <a:avLst/>
          </a:prstGeom>
          <a:noFill/>
          <a:ln w="9525">
            <a:noFill/>
            <a:miter lim="800000"/>
            <a:headEnd/>
            <a:tailEnd/>
          </a:ln>
        </p:spPr>
        <p:txBody>
          <a:bodyPr>
            <a:spAutoFit/>
          </a:bodyPr>
          <a:lstStyle/>
          <a:p>
            <a:pPr algn="r"/>
            <a:r>
              <a:rPr lang="en-US" altLang="zh-CN" sz="1600">
                <a:solidFill>
                  <a:srgbClr val="000000"/>
                </a:solidFill>
                <a:latin typeface="Courier New" pitchFamily="49" charset="0"/>
                <a:ea typeface="宋体" pitchFamily="2" charset="-122"/>
              </a:rPr>
              <a:t>Dynamic </a:t>
            </a:r>
          </a:p>
          <a:p>
            <a:pPr algn="r"/>
            <a:r>
              <a:rPr lang="en-US" altLang="zh-CN" sz="1600">
                <a:solidFill>
                  <a:srgbClr val="000000"/>
                </a:solidFill>
                <a:latin typeface="Courier New" pitchFamily="49" charset="0"/>
                <a:ea typeface="宋体" pitchFamily="2" charset="-122"/>
              </a:rPr>
              <a:t>IP</a:t>
            </a:r>
            <a:endParaRPr lang="en-US" altLang="zh-CN" sz="1600">
              <a:solidFill>
                <a:srgbClr val="000000"/>
              </a:solidFill>
              <a:ea typeface="宋体" pitchFamily="2" charset="-122"/>
            </a:endParaRPr>
          </a:p>
        </p:txBody>
      </p:sp>
      <p:sp>
        <p:nvSpPr>
          <p:cNvPr id="7177" name="Text Box 10"/>
          <p:cNvSpPr txBox="1">
            <a:spLocks noChangeArrowheads="1"/>
          </p:cNvSpPr>
          <p:nvPr/>
        </p:nvSpPr>
        <p:spPr bwMode="auto">
          <a:xfrm>
            <a:off x="228600" y="2819400"/>
            <a:ext cx="1828800" cy="581025"/>
          </a:xfrm>
          <a:prstGeom prst="rect">
            <a:avLst/>
          </a:prstGeom>
          <a:noFill/>
          <a:ln w="9525">
            <a:noFill/>
            <a:miter lim="800000"/>
            <a:headEnd/>
            <a:tailEnd/>
          </a:ln>
        </p:spPr>
        <p:txBody>
          <a:bodyPr>
            <a:spAutoFit/>
          </a:bodyPr>
          <a:lstStyle/>
          <a:p>
            <a:r>
              <a:rPr lang="en-US" altLang="zh-CN" sz="1600">
                <a:solidFill>
                  <a:srgbClr val="000000"/>
                </a:solidFill>
                <a:latin typeface="Courier New" pitchFamily="49" charset="0"/>
                <a:ea typeface="宋体" pitchFamily="2" charset="-122"/>
              </a:rPr>
              <a:t>Static IP:</a:t>
            </a:r>
          </a:p>
          <a:p>
            <a:r>
              <a:rPr lang="en-US" altLang="zh-CN" sz="1600">
                <a:solidFill>
                  <a:srgbClr val="000000"/>
                </a:solidFill>
                <a:latin typeface="Courier New" pitchFamily="49" charset="0"/>
                <a:ea typeface="宋体" pitchFamily="2" charset="-122"/>
              </a:rPr>
              <a:t>192.168.1.1</a:t>
            </a:r>
            <a:endParaRPr lang="en-US" altLang="zh-CN" sz="1600">
              <a:solidFill>
                <a:srgbClr val="000000"/>
              </a:solidFill>
              <a:ea typeface="宋体" pitchFamily="2" charset="-122"/>
            </a:endParaRPr>
          </a:p>
        </p:txBody>
      </p:sp>
      <p:sp>
        <p:nvSpPr>
          <p:cNvPr id="7178" name="Text Box 11"/>
          <p:cNvSpPr txBox="1">
            <a:spLocks noChangeArrowheads="1"/>
          </p:cNvSpPr>
          <p:nvPr/>
        </p:nvSpPr>
        <p:spPr bwMode="auto">
          <a:xfrm>
            <a:off x="2895600" y="2133600"/>
            <a:ext cx="4114800" cy="338554"/>
          </a:xfrm>
          <a:prstGeom prst="rect">
            <a:avLst/>
          </a:prstGeom>
          <a:noFill/>
          <a:ln w="9525">
            <a:noFill/>
            <a:miter lim="800000"/>
            <a:headEnd/>
            <a:tailEnd/>
          </a:ln>
        </p:spPr>
        <p:txBody>
          <a:bodyPr wrap="square">
            <a:spAutoFit/>
          </a:bodyPr>
          <a:lstStyle/>
          <a:p>
            <a:r>
              <a:rPr lang="en-US" altLang="zh-CN" sz="1600" dirty="0" smtClean="0">
                <a:solidFill>
                  <a:srgbClr val="000000"/>
                </a:solidFill>
                <a:latin typeface="Courier New" pitchFamily="49" charset="0"/>
                <a:ea typeface="宋体" pitchFamily="2" charset="-122"/>
              </a:rPr>
              <a:t>DHCP Server (192.168.1.5-54)</a:t>
            </a:r>
            <a:endParaRPr lang="en-US" altLang="zh-CN" sz="1600" dirty="0">
              <a:solidFill>
                <a:srgbClr val="000000"/>
              </a:solidFill>
              <a:ea typeface="宋体" pitchFamily="2" charset="-122"/>
            </a:endParaRPr>
          </a:p>
        </p:txBody>
      </p:sp>
      <p:sp>
        <p:nvSpPr>
          <p:cNvPr id="7179" name="Text Box 12"/>
          <p:cNvSpPr txBox="1">
            <a:spLocks noChangeArrowheads="1"/>
          </p:cNvSpPr>
          <p:nvPr/>
        </p:nvSpPr>
        <p:spPr bwMode="auto">
          <a:xfrm>
            <a:off x="5257800" y="5381625"/>
            <a:ext cx="4038600" cy="830997"/>
          </a:xfrm>
          <a:prstGeom prst="rect">
            <a:avLst/>
          </a:prstGeom>
          <a:noFill/>
          <a:ln w="9525">
            <a:noFill/>
            <a:miter lim="800000"/>
            <a:headEnd/>
            <a:tailEnd/>
          </a:ln>
        </p:spPr>
        <p:txBody>
          <a:bodyPr wrap="square">
            <a:spAutoFit/>
          </a:bodyPr>
          <a:lstStyle/>
          <a:p>
            <a:r>
              <a:rPr lang="en-US" altLang="zh-CN" sz="1600" dirty="0" smtClean="0">
                <a:solidFill>
                  <a:srgbClr val="000000"/>
                </a:solidFill>
                <a:latin typeface="Courier New" pitchFamily="49" charset="0"/>
                <a:ea typeface="宋体" pitchFamily="2" charset="-122"/>
              </a:rPr>
              <a:t>1.DHCP Server (192.168.2.5-200)</a:t>
            </a:r>
          </a:p>
          <a:p>
            <a:r>
              <a:rPr lang="en-US" altLang="zh-CN" sz="1600" dirty="0" smtClean="0">
                <a:solidFill>
                  <a:srgbClr val="000000"/>
                </a:solidFill>
                <a:latin typeface="Courier New" pitchFamily="49" charset="0"/>
                <a:ea typeface="宋体" pitchFamily="2" charset="-122"/>
              </a:rPr>
              <a:t>2.HTTP Server</a:t>
            </a:r>
          </a:p>
          <a:p>
            <a:r>
              <a:rPr lang="en-US" altLang="zh-CN" sz="1600" dirty="0" smtClean="0">
                <a:solidFill>
                  <a:srgbClr val="000000"/>
                </a:solidFill>
                <a:latin typeface="Courier New" pitchFamily="49" charset="0"/>
                <a:ea typeface="宋体" pitchFamily="2" charset="-122"/>
              </a:rPr>
              <a:t>3.DNS Server</a:t>
            </a:r>
            <a:endParaRPr lang="en-US" altLang="zh-CN" sz="1600" dirty="0">
              <a:solidFill>
                <a:srgbClr val="000000"/>
              </a:solidFill>
              <a:ea typeface="宋体" pitchFamily="2" charset="-122"/>
            </a:endParaRPr>
          </a:p>
        </p:txBody>
      </p:sp>
      <p:sp>
        <p:nvSpPr>
          <p:cNvPr id="7180" name="Text Box 13"/>
          <p:cNvSpPr txBox="1">
            <a:spLocks noChangeArrowheads="1"/>
          </p:cNvSpPr>
          <p:nvPr/>
        </p:nvSpPr>
        <p:spPr bwMode="auto">
          <a:xfrm>
            <a:off x="1524000" y="4419600"/>
            <a:ext cx="1828800" cy="581025"/>
          </a:xfrm>
          <a:prstGeom prst="rect">
            <a:avLst/>
          </a:prstGeom>
          <a:noFill/>
          <a:ln w="9525">
            <a:noFill/>
            <a:miter lim="800000"/>
            <a:headEnd/>
            <a:tailEnd/>
          </a:ln>
        </p:spPr>
        <p:txBody>
          <a:bodyPr>
            <a:spAutoFit/>
          </a:bodyPr>
          <a:lstStyle/>
          <a:p>
            <a:r>
              <a:rPr lang="en-US" altLang="zh-CN" sz="1600">
                <a:solidFill>
                  <a:srgbClr val="000000"/>
                </a:solidFill>
                <a:latin typeface="Courier New" pitchFamily="49" charset="0"/>
                <a:ea typeface="宋体" pitchFamily="2" charset="-122"/>
              </a:rPr>
              <a:t>fa0/0:</a:t>
            </a:r>
          </a:p>
          <a:p>
            <a:r>
              <a:rPr lang="en-US" altLang="zh-CN" sz="1600">
                <a:solidFill>
                  <a:srgbClr val="000000"/>
                </a:solidFill>
                <a:latin typeface="Courier New" pitchFamily="49" charset="0"/>
                <a:ea typeface="宋体" pitchFamily="2" charset="-122"/>
              </a:rPr>
              <a:t>192.168.1.200</a:t>
            </a:r>
            <a:endParaRPr lang="en-US" altLang="zh-CN" sz="1600">
              <a:solidFill>
                <a:srgbClr val="000000"/>
              </a:solidFill>
              <a:ea typeface="宋体" pitchFamily="2" charset="-122"/>
            </a:endParaRPr>
          </a:p>
        </p:txBody>
      </p:sp>
      <p:sp>
        <p:nvSpPr>
          <p:cNvPr id="7181" name="Line 14"/>
          <p:cNvSpPr>
            <a:spLocks noChangeShapeType="1"/>
          </p:cNvSpPr>
          <p:nvPr/>
        </p:nvSpPr>
        <p:spPr bwMode="auto">
          <a:xfrm>
            <a:off x="2438400" y="4572000"/>
            <a:ext cx="1219200" cy="0"/>
          </a:xfrm>
          <a:prstGeom prst="line">
            <a:avLst/>
          </a:prstGeom>
          <a:noFill/>
          <a:ln w="38100">
            <a:solidFill>
              <a:schemeClr val="tx1"/>
            </a:solidFill>
            <a:round/>
            <a:headEnd/>
            <a:tailEnd type="triangle" w="med" len="med"/>
          </a:ln>
        </p:spPr>
        <p:txBody>
          <a:bodyPr/>
          <a:lstStyle/>
          <a:p>
            <a:endParaRPr lang="en-MY">
              <a:solidFill>
                <a:srgbClr val="000000"/>
              </a:solidFill>
            </a:endParaRPr>
          </a:p>
        </p:txBody>
      </p:sp>
      <p:sp>
        <p:nvSpPr>
          <p:cNvPr id="7182" name="Text Box 15"/>
          <p:cNvSpPr txBox="1">
            <a:spLocks noChangeArrowheads="1"/>
          </p:cNvSpPr>
          <p:nvPr/>
        </p:nvSpPr>
        <p:spPr bwMode="auto">
          <a:xfrm>
            <a:off x="3048000" y="5497512"/>
            <a:ext cx="1828800" cy="581025"/>
          </a:xfrm>
          <a:prstGeom prst="rect">
            <a:avLst/>
          </a:prstGeom>
          <a:noFill/>
          <a:ln w="9525">
            <a:noFill/>
            <a:miter lim="800000"/>
            <a:headEnd/>
            <a:tailEnd/>
          </a:ln>
        </p:spPr>
        <p:txBody>
          <a:bodyPr>
            <a:spAutoFit/>
          </a:bodyPr>
          <a:lstStyle/>
          <a:p>
            <a:pPr algn="r"/>
            <a:r>
              <a:rPr lang="en-US" altLang="zh-CN" sz="1600" dirty="0">
                <a:solidFill>
                  <a:srgbClr val="000000"/>
                </a:solidFill>
                <a:latin typeface="Courier New" pitchFamily="49" charset="0"/>
                <a:ea typeface="宋体" pitchFamily="2" charset="-122"/>
              </a:rPr>
              <a:t>fa0/1:</a:t>
            </a:r>
          </a:p>
          <a:p>
            <a:pPr algn="r"/>
            <a:r>
              <a:rPr lang="en-US" altLang="zh-CN" sz="1600" dirty="0">
                <a:solidFill>
                  <a:srgbClr val="000000"/>
                </a:solidFill>
                <a:latin typeface="Courier New" pitchFamily="49" charset="0"/>
                <a:ea typeface="宋体" pitchFamily="2" charset="-122"/>
              </a:rPr>
              <a:t>192.168.2.254</a:t>
            </a:r>
            <a:endParaRPr lang="en-US" altLang="zh-CN" sz="1600" dirty="0">
              <a:solidFill>
                <a:srgbClr val="000000"/>
              </a:solidFill>
              <a:ea typeface="宋体" pitchFamily="2" charset="-122"/>
            </a:endParaRPr>
          </a:p>
        </p:txBody>
      </p:sp>
      <p:sp>
        <p:nvSpPr>
          <p:cNvPr id="7183" name="Text Box 16"/>
          <p:cNvSpPr txBox="1">
            <a:spLocks noChangeArrowheads="1"/>
          </p:cNvSpPr>
          <p:nvPr/>
        </p:nvSpPr>
        <p:spPr bwMode="auto">
          <a:xfrm>
            <a:off x="7162800" y="4419600"/>
            <a:ext cx="1828800" cy="581025"/>
          </a:xfrm>
          <a:prstGeom prst="rect">
            <a:avLst/>
          </a:prstGeom>
          <a:noFill/>
          <a:ln w="9525">
            <a:noFill/>
            <a:miter lim="800000"/>
            <a:headEnd/>
            <a:tailEnd/>
          </a:ln>
        </p:spPr>
        <p:txBody>
          <a:bodyPr>
            <a:spAutoFit/>
          </a:bodyPr>
          <a:lstStyle/>
          <a:p>
            <a:r>
              <a:rPr lang="en-US" altLang="zh-CN" sz="1600">
                <a:solidFill>
                  <a:srgbClr val="000000"/>
                </a:solidFill>
                <a:latin typeface="Courier New" pitchFamily="49" charset="0"/>
                <a:ea typeface="宋体" pitchFamily="2" charset="-122"/>
              </a:rPr>
              <a:t>Static IP:</a:t>
            </a:r>
          </a:p>
          <a:p>
            <a:r>
              <a:rPr lang="en-US" altLang="zh-CN" sz="1600">
                <a:solidFill>
                  <a:srgbClr val="000000"/>
                </a:solidFill>
                <a:latin typeface="Courier New" pitchFamily="49" charset="0"/>
                <a:ea typeface="宋体" pitchFamily="2" charset="-122"/>
              </a:rPr>
              <a:t>192.168.2.1</a:t>
            </a:r>
            <a:endParaRPr lang="en-US" altLang="zh-CN" sz="1600">
              <a:solidFill>
                <a:srgbClr val="000000"/>
              </a:solidFill>
              <a:ea typeface="宋体" pitchFamily="2" charset="-122"/>
            </a:endParaRPr>
          </a:p>
        </p:txBody>
      </p:sp>
      <p:sp>
        <p:nvSpPr>
          <p:cNvPr id="7184" name="Line 17"/>
          <p:cNvSpPr>
            <a:spLocks noChangeShapeType="1"/>
          </p:cNvSpPr>
          <p:nvPr/>
        </p:nvSpPr>
        <p:spPr bwMode="auto">
          <a:xfrm flipH="1" flipV="1">
            <a:off x="4267200" y="4876800"/>
            <a:ext cx="304800" cy="685800"/>
          </a:xfrm>
          <a:prstGeom prst="line">
            <a:avLst/>
          </a:prstGeom>
          <a:noFill/>
          <a:ln w="38100">
            <a:solidFill>
              <a:schemeClr val="tx1"/>
            </a:solidFill>
            <a:round/>
            <a:headEnd/>
            <a:tailEnd type="triangle" w="med" len="med"/>
          </a:ln>
        </p:spPr>
        <p:txBody>
          <a:bodyPr/>
          <a:lstStyle/>
          <a:p>
            <a:endParaRPr lang="en-MY">
              <a:solidFill>
                <a:srgbClr val="000000"/>
              </a:solidFill>
            </a:endParaRPr>
          </a:p>
        </p:txBody>
      </p:sp>
    </p:spTree>
    <p:extLst>
      <p:ext uri="{BB962C8B-B14F-4D97-AF65-F5344CB8AC3E}">
        <p14:creationId xmlns:p14="http://schemas.microsoft.com/office/powerpoint/2010/main" val="891466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smtClean="0">
                <a:ea typeface="宋体" pitchFamily="2" charset="-122"/>
              </a:rPr>
              <a:t>Server</a:t>
            </a:r>
          </a:p>
        </p:txBody>
      </p:sp>
      <p:sp>
        <p:nvSpPr>
          <p:cNvPr id="23555" name="Rectangle 3"/>
          <p:cNvSpPr>
            <a:spLocks noGrp="1" noChangeArrowheads="1"/>
          </p:cNvSpPr>
          <p:nvPr>
            <p:ph type="body" idx="1"/>
          </p:nvPr>
        </p:nvSpPr>
        <p:spPr>
          <a:xfrm>
            <a:off x="304800" y="1371600"/>
            <a:ext cx="8534400" cy="457200"/>
          </a:xfrm>
        </p:spPr>
        <p:txBody>
          <a:bodyPr/>
          <a:lstStyle/>
          <a:p>
            <a:pPr eaLnBrk="1" hangingPunct="1">
              <a:lnSpc>
                <a:spcPct val="80000"/>
              </a:lnSpc>
            </a:pPr>
            <a:r>
              <a:rPr lang="en-US" altLang="zh-CN" sz="2800" smtClean="0">
                <a:ea typeface="宋体" pitchFamily="2" charset="-122"/>
              </a:rPr>
              <a:t>Drag a server in your “existing” LAN</a:t>
            </a:r>
          </a:p>
        </p:txBody>
      </p:sp>
      <p:pic>
        <p:nvPicPr>
          <p:cNvPr id="23556" name="Picture 4"/>
          <p:cNvPicPr>
            <a:picLocks noChangeAspect="1" noChangeArrowheads="1"/>
          </p:cNvPicPr>
          <p:nvPr/>
        </p:nvPicPr>
        <p:blipFill>
          <a:blip r:embed="rId2" cstate="print"/>
          <a:srcRect/>
          <a:stretch>
            <a:fillRect/>
          </a:stretch>
        </p:blipFill>
        <p:spPr bwMode="auto">
          <a:xfrm>
            <a:off x="990600" y="1905000"/>
            <a:ext cx="6615113" cy="4549775"/>
          </a:xfrm>
          <a:prstGeom prst="rect">
            <a:avLst/>
          </a:prstGeom>
          <a:noFill/>
          <a:ln w="9525">
            <a:noFill/>
            <a:miter lim="800000"/>
            <a:headEnd/>
            <a:tailEnd/>
          </a:ln>
        </p:spPr>
      </p:pic>
      <p:sp>
        <p:nvSpPr>
          <p:cNvPr id="23557" name="Line 5"/>
          <p:cNvSpPr>
            <a:spLocks noChangeShapeType="1"/>
          </p:cNvSpPr>
          <p:nvPr/>
        </p:nvSpPr>
        <p:spPr bwMode="auto">
          <a:xfrm>
            <a:off x="1219200" y="5029200"/>
            <a:ext cx="0" cy="1219200"/>
          </a:xfrm>
          <a:prstGeom prst="line">
            <a:avLst/>
          </a:prstGeom>
          <a:noFill/>
          <a:ln w="38100">
            <a:solidFill>
              <a:schemeClr val="tx1"/>
            </a:solidFill>
            <a:round/>
            <a:headEnd/>
            <a:tailEnd type="triangle" w="med" len="med"/>
          </a:ln>
        </p:spPr>
        <p:txBody>
          <a:bodyPr/>
          <a:lstStyle/>
          <a:p>
            <a:endParaRPr lang="en-MY"/>
          </a:p>
        </p:txBody>
      </p:sp>
      <p:sp>
        <p:nvSpPr>
          <p:cNvPr id="23558" name="Text Box 6"/>
          <p:cNvSpPr txBox="1">
            <a:spLocks noChangeArrowheads="1"/>
          </p:cNvSpPr>
          <p:nvPr/>
        </p:nvSpPr>
        <p:spPr bwMode="auto">
          <a:xfrm>
            <a:off x="2590800" y="4876800"/>
            <a:ext cx="3846513" cy="336550"/>
          </a:xfrm>
          <a:prstGeom prst="rect">
            <a:avLst/>
          </a:prstGeom>
          <a:noFill/>
          <a:ln w="9525">
            <a:noFill/>
            <a:miter lim="800000"/>
            <a:headEnd/>
            <a:tailEnd/>
          </a:ln>
        </p:spPr>
        <p:txBody>
          <a:bodyPr wrap="none">
            <a:spAutoFit/>
          </a:bodyPr>
          <a:lstStyle/>
          <a:p>
            <a:r>
              <a:rPr lang="en-US" altLang="zh-CN" sz="1600">
                <a:ea typeface="宋体" pitchFamily="2" charset="-122"/>
              </a:rPr>
              <a:t>2. Drag a “Generic” server in workspace.</a:t>
            </a:r>
          </a:p>
        </p:txBody>
      </p:sp>
      <p:sp>
        <p:nvSpPr>
          <p:cNvPr id="23559" name="Line 7"/>
          <p:cNvSpPr>
            <a:spLocks noChangeShapeType="1"/>
          </p:cNvSpPr>
          <p:nvPr/>
        </p:nvSpPr>
        <p:spPr bwMode="auto">
          <a:xfrm flipH="1">
            <a:off x="2819400" y="5181600"/>
            <a:ext cx="914400" cy="609600"/>
          </a:xfrm>
          <a:prstGeom prst="line">
            <a:avLst/>
          </a:prstGeom>
          <a:noFill/>
          <a:ln w="38100">
            <a:solidFill>
              <a:schemeClr val="tx1"/>
            </a:solidFill>
            <a:round/>
            <a:headEnd/>
            <a:tailEnd type="triangle" w="med" len="med"/>
          </a:ln>
        </p:spPr>
        <p:txBody>
          <a:bodyPr/>
          <a:lstStyle/>
          <a:p>
            <a:endParaRPr lang="en-MY"/>
          </a:p>
        </p:txBody>
      </p:sp>
      <p:sp>
        <p:nvSpPr>
          <p:cNvPr id="23560" name="Text Box 8"/>
          <p:cNvSpPr txBox="1">
            <a:spLocks noChangeArrowheads="1"/>
          </p:cNvSpPr>
          <p:nvPr/>
        </p:nvSpPr>
        <p:spPr bwMode="auto">
          <a:xfrm>
            <a:off x="533400" y="4419600"/>
            <a:ext cx="2025650" cy="581025"/>
          </a:xfrm>
          <a:prstGeom prst="rect">
            <a:avLst/>
          </a:prstGeom>
          <a:noFill/>
          <a:ln w="9525">
            <a:noFill/>
            <a:miter lim="800000"/>
            <a:headEnd/>
            <a:tailEnd/>
          </a:ln>
        </p:spPr>
        <p:txBody>
          <a:bodyPr wrap="none">
            <a:spAutoFit/>
          </a:bodyPr>
          <a:lstStyle/>
          <a:p>
            <a:r>
              <a:rPr lang="en-US" altLang="zh-CN" sz="1600">
                <a:ea typeface="宋体" pitchFamily="2" charset="-122"/>
              </a:rPr>
              <a:t>1.Click here first</a:t>
            </a:r>
          </a:p>
          <a:p>
            <a:r>
              <a:rPr lang="en-US" altLang="zh-CN" sz="1600">
                <a:ea typeface="宋体" pitchFamily="2" charset="-122"/>
              </a:rPr>
              <a:t>to get “End Devices”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smtClean="0">
                <a:ea typeface="宋体" pitchFamily="2" charset="-122"/>
              </a:rPr>
              <a:t>Make Connection</a:t>
            </a:r>
          </a:p>
        </p:txBody>
      </p:sp>
      <p:sp>
        <p:nvSpPr>
          <p:cNvPr id="24579" name="Rectangle 3"/>
          <p:cNvSpPr>
            <a:spLocks noGrp="1" noChangeArrowheads="1"/>
          </p:cNvSpPr>
          <p:nvPr>
            <p:ph type="body" idx="1"/>
          </p:nvPr>
        </p:nvSpPr>
        <p:spPr>
          <a:xfrm>
            <a:off x="304800" y="1371600"/>
            <a:ext cx="8534400" cy="381000"/>
          </a:xfrm>
        </p:spPr>
        <p:txBody>
          <a:bodyPr/>
          <a:lstStyle/>
          <a:p>
            <a:pPr eaLnBrk="1" hangingPunct="1">
              <a:lnSpc>
                <a:spcPct val="80000"/>
              </a:lnSpc>
            </a:pPr>
            <a:r>
              <a:rPr lang="en-US" altLang="zh-CN" sz="2000" smtClean="0">
                <a:ea typeface="宋体" pitchFamily="2" charset="-122"/>
              </a:rPr>
              <a:t>Connect Server0 to Switch0.</a:t>
            </a:r>
          </a:p>
        </p:txBody>
      </p:sp>
      <p:pic>
        <p:nvPicPr>
          <p:cNvPr id="24580" name="Picture 4"/>
          <p:cNvPicPr>
            <a:picLocks noChangeAspect="1" noChangeArrowheads="1"/>
          </p:cNvPicPr>
          <p:nvPr/>
        </p:nvPicPr>
        <p:blipFill>
          <a:blip r:embed="rId2" cstate="print"/>
          <a:srcRect/>
          <a:stretch>
            <a:fillRect/>
          </a:stretch>
        </p:blipFill>
        <p:spPr bwMode="auto">
          <a:xfrm>
            <a:off x="1066800" y="1828800"/>
            <a:ext cx="6629400" cy="4568825"/>
          </a:xfrm>
          <a:prstGeom prst="rect">
            <a:avLst/>
          </a:prstGeom>
          <a:noFill/>
          <a:ln w="9525">
            <a:noFill/>
            <a:miter lim="800000"/>
            <a:headEnd/>
            <a:tailEnd/>
          </a:ln>
        </p:spPr>
      </p:pic>
      <p:sp>
        <p:nvSpPr>
          <p:cNvPr id="24581" name="Line 5"/>
          <p:cNvSpPr>
            <a:spLocks noChangeShapeType="1"/>
          </p:cNvSpPr>
          <p:nvPr/>
        </p:nvSpPr>
        <p:spPr bwMode="auto">
          <a:xfrm>
            <a:off x="1524000" y="4800600"/>
            <a:ext cx="609600" cy="914400"/>
          </a:xfrm>
          <a:prstGeom prst="line">
            <a:avLst/>
          </a:prstGeom>
          <a:noFill/>
          <a:ln w="38100">
            <a:solidFill>
              <a:schemeClr val="tx1"/>
            </a:solidFill>
            <a:round/>
            <a:headEnd/>
            <a:tailEnd type="triangle" w="med" len="med"/>
          </a:ln>
        </p:spPr>
        <p:txBody>
          <a:bodyPr/>
          <a:lstStyle/>
          <a:p>
            <a:endParaRPr lang="en-MY"/>
          </a:p>
        </p:txBody>
      </p:sp>
      <p:sp>
        <p:nvSpPr>
          <p:cNvPr id="24582" name="Text Box 6"/>
          <p:cNvSpPr txBox="1">
            <a:spLocks noChangeArrowheads="1"/>
          </p:cNvSpPr>
          <p:nvPr/>
        </p:nvSpPr>
        <p:spPr bwMode="auto">
          <a:xfrm>
            <a:off x="2590800" y="4572000"/>
            <a:ext cx="3873500" cy="581025"/>
          </a:xfrm>
          <a:prstGeom prst="rect">
            <a:avLst/>
          </a:prstGeom>
          <a:noFill/>
          <a:ln w="9525">
            <a:noFill/>
            <a:miter lim="800000"/>
            <a:headEnd/>
            <a:tailEnd/>
          </a:ln>
        </p:spPr>
        <p:txBody>
          <a:bodyPr wrap="none">
            <a:spAutoFit/>
          </a:bodyPr>
          <a:lstStyle/>
          <a:p>
            <a:r>
              <a:rPr lang="en-US" altLang="zh-CN" sz="1600">
                <a:ea typeface="宋体" pitchFamily="2" charset="-122"/>
              </a:rPr>
              <a:t>2. Click on </a:t>
            </a:r>
          </a:p>
          <a:p>
            <a:r>
              <a:rPr lang="en-US" altLang="zh-CN" sz="1600">
                <a:ea typeface="宋体" pitchFamily="2" charset="-122"/>
              </a:rPr>
              <a:t>“Automatically Choose Connection Type”</a:t>
            </a:r>
          </a:p>
        </p:txBody>
      </p:sp>
      <p:sp>
        <p:nvSpPr>
          <p:cNvPr id="24583" name="Line 7"/>
          <p:cNvSpPr>
            <a:spLocks noChangeShapeType="1"/>
          </p:cNvSpPr>
          <p:nvPr/>
        </p:nvSpPr>
        <p:spPr bwMode="auto">
          <a:xfrm flipH="1">
            <a:off x="2590800" y="5181600"/>
            <a:ext cx="1143000" cy="609600"/>
          </a:xfrm>
          <a:prstGeom prst="line">
            <a:avLst/>
          </a:prstGeom>
          <a:noFill/>
          <a:ln w="38100">
            <a:solidFill>
              <a:schemeClr val="tx1"/>
            </a:solidFill>
            <a:round/>
            <a:headEnd/>
            <a:tailEnd type="triangle" w="med" len="med"/>
          </a:ln>
        </p:spPr>
        <p:txBody>
          <a:bodyPr/>
          <a:lstStyle/>
          <a:p>
            <a:endParaRPr lang="en-MY"/>
          </a:p>
        </p:txBody>
      </p:sp>
      <p:sp>
        <p:nvSpPr>
          <p:cNvPr id="24584" name="Text Box 8"/>
          <p:cNvSpPr txBox="1">
            <a:spLocks noChangeArrowheads="1"/>
          </p:cNvSpPr>
          <p:nvPr/>
        </p:nvSpPr>
        <p:spPr bwMode="auto">
          <a:xfrm>
            <a:off x="457200" y="4257675"/>
            <a:ext cx="1878013" cy="581025"/>
          </a:xfrm>
          <a:prstGeom prst="rect">
            <a:avLst/>
          </a:prstGeom>
          <a:noFill/>
          <a:ln w="9525">
            <a:noFill/>
            <a:miter lim="800000"/>
            <a:headEnd/>
            <a:tailEnd/>
          </a:ln>
        </p:spPr>
        <p:txBody>
          <a:bodyPr wrap="none">
            <a:spAutoFit/>
          </a:bodyPr>
          <a:lstStyle/>
          <a:p>
            <a:r>
              <a:rPr lang="en-US" altLang="zh-CN" sz="1600">
                <a:ea typeface="宋体" pitchFamily="2" charset="-122"/>
              </a:rPr>
              <a:t>1.Click here first</a:t>
            </a:r>
          </a:p>
          <a:p>
            <a:r>
              <a:rPr lang="en-US" altLang="zh-CN" sz="1600">
                <a:ea typeface="宋体" pitchFamily="2" charset="-122"/>
              </a:rPr>
              <a:t>to get Connections</a:t>
            </a:r>
          </a:p>
        </p:txBody>
      </p:sp>
      <p:sp>
        <p:nvSpPr>
          <p:cNvPr id="24585" name="Text Box 9"/>
          <p:cNvSpPr txBox="1">
            <a:spLocks noChangeArrowheads="1"/>
          </p:cNvSpPr>
          <p:nvPr/>
        </p:nvSpPr>
        <p:spPr bwMode="auto">
          <a:xfrm>
            <a:off x="4419600" y="2819400"/>
            <a:ext cx="1981200" cy="825500"/>
          </a:xfrm>
          <a:prstGeom prst="rect">
            <a:avLst/>
          </a:prstGeom>
          <a:noFill/>
          <a:ln w="9525">
            <a:noFill/>
            <a:miter lim="800000"/>
            <a:headEnd/>
            <a:tailEnd/>
          </a:ln>
        </p:spPr>
        <p:txBody>
          <a:bodyPr>
            <a:spAutoFit/>
          </a:bodyPr>
          <a:lstStyle/>
          <a:p>
            <a:r>
              <a:rPr lang="en-US" altLang="zh-CN" sz="1600">
                <a:ea typeface="宋体" pitchFamily="2" charset="-122"/>
              </a:rPr>
              <a:t>3. Click on Server0 and then Switch0 to make a connection.</a:t>
            </a:r>
          </a:p>
        </p:txBody>
      </p:sp>
      <p:sp>
        <p:nvSpPr>
          <p:cNvPr id="24586" name="Line 10"/>
          <p:cNvSpPr>
            <a:spLocks noChangeShapeType="1"/>
          </p:cNvSpPr>
          <p:nvPr/>
        </p:nvSpPr>
        <p:spPr bwMode="auto">
          <a:xfrm flipH="1">
            <a:off x="3886200" y="3276600"/>
            <a:ext cx="533400" cy="3048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mtClean="0">
                <a:ea typeface="宋体" pitchFamily="2" charset="-122"/>
              </a:rPr>
              <a:t>Configuring IP for Server - 1</a:t>
            </a:r>
          </a:p>
        </p:txBody>
      </p:sp>
      <p:sp>
        <p:nvSpPr>
          <p:cNvPr id="25603" name="Rectangle 3"/>
          <p:cNvSpPr>
            <a:spLocks noGrp="1" noChangeArrowheads="1"/>
          </p:cNvSpPr>
          <p:nvPr>
            <p:ph type="body" idx="1"/>
          </p:nvPr>
        </p:nvSpPr>
        <p:spPr>
          <a:xfrm>
            <a:off x="304800" y="1371600"/>
            <a:ext cx="8534400" cy="685800"/>
          </a:xfrm>
        </p:spPr>
        <p:txBody>
          <a:bodyPr/>
          <a:lstStyle/>
          <a:p>
            <a:pPr eaLnBrk="1" hangingPunct="1">
              <a:lnSpc>
                <a:spcPct val="90000"/>
              </a:lnSpc>
            </a:pPr>
            <a:r>
              <a:rPr lang="en-US" altLang="zh-CN" sz="2400" smtClean="0">
                <a:ea typeface="宋体" pitchFamily="2" charset="-122"/>
              </a:rPr>
              <a:t>Double click on Server0, a Server0 window will appear.</a:t>
            </a:r>
          </a:p>
        </p:txBody>
      </p:sp>
      <p:pic>
        <p:nvPicPr>
          <p:cNvPr id="25604" name="Picture 7"/>
          <p:cNvPicPr>
            <a:picLocks noChangeAspect="1" noChangeArrowheads="1"/>
          </p:cNvPicPr>
          <p:nvPr/>
        </p:nvPicPr>
        <p:blipFill>
          <a:blip r:embed="rId2" cstate="print"/>
          <a:srcRect/>
          <a:stretch>
            <a:fillRect/>
          </a:stretch>
        </p:blipFill>
        <p:spPr bwMode="auto">
          <a:xfrm>
            <a:off x="6477000" y="2438400"/>
            <a:ext cx="2362200" cy="1377950"/>
          </a:xfrm>
          <a:prstGeom prst="rect">
            <a:avLst/>
          </a:prstGeom>
          <a:noFill/>
          <a:ln w="9525">
            <a:noFill/>
            <a:miter lim="800000"/>
            <a:headEnd/>
            <a:tailEnd/>
          </a:ln>
        </p:spPr>
      </p:pic>
      <p:sp>
        <p:nvSpPr>
          <p:cNvPr id="25605" name="Oval 8"/>
          <p:cNvSpPr>
            <a:spLocks noChangeArrowheads="1"/>
          </p:cNvSpPr>
          <p:nvPr/>
        </p:nvSpPr>
        <p:spPr bwMode="auto">
          <a:xfrm>
            <a:off x="6858000" y="2362200"/>
            <a:ext cx="914400" cy="762000"/>
          </a:xfrm>
          <a:prstGeom prst="ellipse">
            <a:avLst/>
          </a:prstGeom>
          <a:noFill/>
          <a:ln w="9525">
            <a:solidFill>
              <a:schemeClr val="tx1"/>
            </a:solidFill>
            <a:prstDash val="dash"/>
            <a:round/>
            <a:headEnd/>
            <a:tailEnd/>
          </a:ln>
        </p:spPr>
        <p:txBody>
          <a:bodyPr wrap="none" anchor="ctr"/>
          <a:lstStyle/>
          <a:p>
            <a:endParaRPr lang="en-MY"/>
          </a:p>
        </p:txBody>
      </p:sp>
      <p:pic>
        <p:nvPicPr>
          <p:cNvPr id="25606" name="Picture 9"/>
          <p:cNvPicPr>
            <a:picLocks noChangeAspect="1" noChangeArrowheads="1"/>
          </p:cNvPicPr>
          <p:nvPr/>
        </p:nvPicPr>
        <p:blipFill>
          <a:blip r:embed="rId3" cstate="print"/>
          <a:srcRect/>
          <a:stretch>
            <a:fillRect/>
          </a:stretch>
        </p:blipFill>
        <p:spPr bwMode="auto">
          <a:xfrm>
            <a:off x="228600" y="1828800"/>
            <a:ext cx="6088063" cy="4591050"/>
          </a:xfrm>
          <a:prstGeom prst="rect">
            <a:avLst/>
          </a:prstGeom>
          <a:noFill/>
          <a:ln w="9525">
            <a:noFill/>
            <a:miter lim="800000"/>
            <a:headEnd/>
            <a:tailEnd/>
          </a:ln>
        </p:spPr>
      </p:pic>
      <p:sp>
        <p:nvSpPr>
          <p:cNvPr id="25607" name="Text Box 10"/>
          <p:cNvSpPr txBox="1">
            <a:spLocks noChangeArrowheads="1"/>
          </p:cNvSpPr>
          <p:nvPr/>
        </p:nvSpPr>
        <p:spPr bwMode="auto">
          <a:xfrm>
            <a:off x="1905000" y="5334000"/>
            <a:ext cx="1639888" cy="581025"/>
          </a:xfrm>
          <a:prstGeom prst="rect">
            <a:avLst/>
          </a:prstGeom>
          <a:noFill/>
          <a:ln w="9525">
            <a:noFill/>
            <a:miter lim="800000"/>
            <a:headEnd/>
            <a:tailEnd/>
          </a:ln>
        </p:spPr>
        <p:txBody>
          <a:bodyPr wrap="none">
            <a:spAutoFit/>
          </a:bodyPr>
          <a:lstStyle/>
          <a:p>
            <a:r>
              <a:rPr lang="en-US" altLang="zh-CN" sz="1600">
                <a:ea typeface="宋体" pitchFamily="2" charset="-122"/>
              </a:rPr>
              <a:t>1. Click on </a:t>
            </a:r>
          </a:p>
          <a:p>
            <a:r>
              <a:rPr lang="en-US" altLang="zh-CN" sz="1600">
                <a:ea typeface="宋体" pitchFamily="2" charset="-122"/>
              </a:rPr>
              <a:t>IP Configuration</a:t>
            </a:r>
          </a:p>
        </p:txBody>
      </p:sp>
      <p:sp>
        <p:nvSpPr>
          <p:cNvPr id="25608" name="Line 11"/>
          <p:cNvSpPr>
            <a:spLocks noChangeShapeType="1"/>
          </p:cNvSpPr>
          <p:nvPr/>
        </p:nvSpPr>
        <p:spPr bwMode="auto">
          <a:xfrm flipH="1" flipV="1">
            <a:off x="1143000" y="3352800"/>
            <a:ext cx="762000" cy="2286000"/>
          </a:xfrm>
          <a:prstGeom prst="line">
            <a:avLst/>
          </a:prstGeom>
          <a:noFill/>
          <a:ln w="38100">
            <a:solidFill>
              <a:schemeClr val="tx1"/>
            </a:solidFill>
            <a:round/>
            <a:headEnd/>
            <a:tailEnd type="triangle" w="med" len="med"/>
          </a:ln>
        </p:spPr>
        <p:txBody>
          <a:bodyPr/>
          <a:lstStyle/>
          <a:p>
            <a:endParaRPr lang="en-MY"/>
          </a:p>
        </p:txBody>
      </p:sp>
      <p:sp>
        <p:nvSpPr>
          <p:cNvPr id="25609" name="Oval 12"/>
          <p:cNvSpPr>
            <a:spLocks noChangeArrowheads="1"/>
          </p:cNvSpPr>
          <p:nvPr/>
        </p:nvSpPr>
        <p:spPr bwMode="auto">
          <a:xfrm>
            <a:off x="1524000" y="1981200"/>
            <a:ext cx="838200" cy="533400"/>
          </a:xfrm>
          <a:prstGeom prst="ellipse">
            <a:avLst/>
          </a:prstGeom>
          <a:noFill/>
          <a:ln w="9525">
            <a:solidFill>
              <a:schemeClr val="tx1"/>
            </a:solidFill>
            <a:prstDash val="dash"/>
            <a:round/>
            <a:headEnd/>
            <a:tailEnd/>
          </a:ln>
        </p:spPr>
        <p:txBody>
          <a:bodyPr wrap="none" anchor="ctr"/>
          <a:lstStyle/>
          <a:p>
            <a:endParaRPr lang="en-MY"/>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smtClean="0">
                <a:ea typeface="宋体" pitchFamily="2" charset="-122"/>
              </a:rPr>
              <a:t>Configuring IP for Server - 2</a:t>
            </a:r>
            <a:endParaRPr lang="zh-CN" altLang="en-US" smtClean="0">
              <a:ea typeface="宋体" pitchFamily="2" charset="-122"/>
            </a:endParaRPr>
          </a:p>
        </p:txBody>
      </p:sp>
      <p:sp>
        <p:nvSpPr>
          <p:cNvPr id="26627" name="Text Box 5"/>
          <p:cNvSpPr txBox="1">
            <a:spLocks noChangeArrowheads="1"/>
          </p:cNvSpPr>
          <p:nvPr/>
        </p:nvSpPr>
        <p:spPr bwMode="auto">
          <a:xfrm>
            <a:off x="6686550" y="3581400"/>
            <a:ext cx="2252663" cy="1558925"/>
          </a:xfrm>
          <a:prstGeom prst="rect">
            <a:avLst/>
          </a:prstGeom>
          <a:noFill/>
          <a:ln w="9525">
            <a:noFill/>
            <a:miter lim="800000"/>
            <a:headEnd/>
            <a:tailEnd/>
          </a:ln>
        </p:spPr>
        <p:txBody>
          <a:bodyPr wrap="none">
            <a:spAutoFit/>
          </a:bodyPr>
          <a:lstStyle/>
          <a:p>
            <a:r>
              <a:rPr lang="en-US" altLang="zh-CN" sz="1600">
                <a:ea typeface="宋体" pitchFamily="2" charset="-122"/>
              </a:rPr>
              <a:t>2. Enter 192.168.1.100</a:t>
            </a:r>
          </a:p>
          <a:p>
            <a:endParaRPr lang="en-US" altLang="zh-CN" sz="1600">
              <a:ea typeface="宋体" pitchFamily="2" charset="-122"/>
            </a:endParaRPr>
          </a:p>
          <a:p>
            <a:r>
              <a:rPr lang="en-US" altLang="zh-CN" sz="1600">
                <a:ea typeface="宋体" pitchFamily="2" charset="-122"/>
              </a:rPr>
              <a:t>3. Press Tab key</a:t>
            </a:r>
          </a:p>
          <a:p>
            <a:endParaRPr lang="en-US" altLang="zh-CN" sz="1600">
              <a:ea typeface="宋体" pitchFamily="2" charset="-122"/>
            </a:endParaRPr>
          </a:p>
          <a:p>
            <a:r>
              <a:rPr lang="en-US" altLang="zh-CN" sz="1600">
                <a:ea typeface="宋体" pitchFamily="2" charset="-122"/>
              </a:rPr>
              <a:t>4. 255.255.255.0 will </a:t>
            </a:r>
          </a:p>
          <a:p>
            <a:r>
              <a:rPr lang="en-US" altLang="zh-CN" sz="1600">
                <a:ea typeface="宋体" pitchFamily="2" charset="-122"/>
              </a:rPr>
              <a:t>automatically appear</a:t>
            </a:r>
          </a:p>
        </p:txBody>
      </p:sp>
      <p:sp>
        <p:nvSpPr>
          <p:cNvPr id="26628" name="Text Box 6"/>
          <p:cNvSpPr txBox="1">
            <a:spLocks noChangeArrowheads="1"/>
          </p:cNvSpPr>
          <p:nvPr/>
        </p:nvSpPr>
        <p:spPr bwMode="auto">
          <a:xfrm>
            <a:off x="6686550" y="2667000"/>
            <a:ext cx="2457450" cy="581025"/>
          </a:xfrm>
          <a:prstGeom prst="rect">
            <a:avLst/>
          </a:prstGeom>
          <a:noFill/>
          <a:ln w="9525">
            <a:noFill/>
            <a:miter lim="800000"/>
            <a:headEnd/>
            <a:tailEnd/>
          </a:ln>
        </p:spPr>
        <p:txBody>
          <a:bodyPr wrap="none">
            <a:spAutoFit/>
          </a:bodyPr>
          <a:lstStyle/>
          <a:p>
            <a:r>
              <a:rPr lang="en-US" altLang="zh-CN" sz="1600">
                <a:ea typeface="宋体" pitchFamily="2" charset="-122"/>
              </a:rPr>
              <a:t>5. Press this to close the </a:t>
            </a:r>
          </a:p>
          <a:p>
            <a:r>
              <a:rPr lang="en-US" altLang="zh-CN" sz="1600">
                <a:ea typeface="宋体" pitchFamily="2" charset="-122"/>
              </a:rPr>
              <a:t>IP Configuration window</a:t>
            </a:r>
          </a:p>
        </p:txBody>
      </p:sp>
      <p:sp>
        <p:nvSpPr>
          <p:cNvPr id="26629" name="Text Box 11"/>
          <p:cNvSpPr txBox="1">
            <a:spLocks noChangeArrowheads="1"/>
          </p:cNvSpPr>
          <p:nvPr/>
        </p:nvSpPr>
        <p:spPr bwMode="auto">
          <a:xfrm>
            <a:off x="2286000" y="1371600"/>
            <a:ext cx="2249488" cy="336550"/>
          </a:xfrm>
          <a:prstGeom prst="rect">
            <a:avLst/>
          </a:prstGeom>
          <a:noFill/>
          <a:ln w="9525">
            <a:noFill/>
            <a:miter lim="800000"/>
            <a:headEnd/>
            <a:tailEnd/>
          </a:ln>
        </p:spPr>
        <p:txBody>
          <a:bodyPr wrap="none">
            <a:spAutoFit/>
          </a:bodyPr>
          <a:lstStyle/>
          <a:p>
            <a:r>
              <a:rPr lang="en-US" altLang="zh-CN" sz="1600">
                <a:ea typeface="宋体" pitchFamily="2" charset="-122"/>
              </a:rPr>
              <a:t>6. Then click on Config</a:t>
            </a:r>
          </a:p>
        </p:txBody>
      </p:sp>
      <p:pic>
        <p:nvPicPr>
          <p:cNvPr id="26630" name="Picture 13"/>
          <p:cNvPicPr>
            <a:picLocks noChangeAspect="1" noChangeArrowheads="1"/>
          </p:cNvPicPr>
          <p:nvPr/>
        </p:nvPicPr>
        <p:blipFill>
          <a:blip r:embed="rId2" cstate="print"/>
          <a:srcRect/>
          <a:stretch>
            <a:fillRect/>
          </a:stretch>
        </p:blipFill>
        <p:spPr bwMode="auto">
          <a:xfrm>
            <a:off x="152400" y="1828800"/>
            <a:ext cx="6126163" cy="4562475"/>
          </a:xfrm>
          <a:prstGeom prst="rect">
            <a:avLst/>
          </a:prstGeom>
          <a:noFill/>
          <a:ln w="9525">
            <a:noFill/>
            <a:miter lim="800000"/>
            <a:headEnd/>
            <a:tailEnd/>
          </a:ln>
        </p:spPr>
      </p:pic>
      <p:sp>
        <p:nvSpPr>
          <p:cNvPr id="26631" name="Line 14"/>
          <p:cNvSpPr>
            <a:spLocks noChangeShapeType="1"/>
          </p:cNvSpPr>
          <p:nvPr/>
        </p:nvSpPr>
        <p:spPr bwMode="auto">
          <a:xfrm flipH="1" flipV="1">
            <a:off x="4114800" y="3733800"/>
            <a:ext cx="2571750" cy="0"/>
          </a:xfrm>
          <a:prstGeom prst="line">
            <a:avLst/>
          </a:prstGeom>
          <a:noFill/>
          <a:ln w="38100">
            <a:solidFill>
              <a:schemeClr val="tx1"/>
            </a:solidFill>
            <a:round/>
            <a:headEnd/>
            <a:tailEnd type="triangle" w="med" len="med"/>
          </a:ln>
        </p:spPr>
        <p:txBody>
          <a:bodyPr/>
          <a:lstStyle/>
          <a:p>
            <a:endParaRPr lang="en-MY"/>
          </a:p>
        </p:txBody>
      </p:sp>
      <p:sp>
        <p:nvSpPr>
          <p:cNvPr id="26632" name="Line 15"/>
          <p:cNvSpPr>
            <a:spLocks noChangeShapeType="1"/>
          </p:cNvSpPr>
          <p:nvPr/>
        </p:nvSpPr>
        <p:spPr bwMode="auto">
          <a:xfrm flipH="1" flipV="1">
            <a:off x="4953000" y="2743200"/>
            <a:ext cx="1657350" cy="76200"/>
          </a:xfrm>
          <a:prstGeom prst="line">
            <a:avLst/>
          </a:prstGeom>
          <a:noFill/>
          <a:ln w="38100">
            <a:solidFill>
              <a:schemeClr val="tx1"/>
            </a:solidFill>
            <a:round/>
            <a:headEnd/>
            <a:tailEnd type="triangle" w="med" len="med"/>
          </a:ln>
        </p:spPr>
        <p:txBody>
          <a:bodyPr/>
          <a:lstStyle/>
          <a:p>
            <a:endParaRPr lang="en-MY"/>
          </a:p>
        </p:txBody>
      </p:sp>
      <p:sp>
        <p:nvSpPr>
          <p:cNvPr id="26633" name="Line 16"/>
          <p:cNvSpPr>
            <a:spLocks noChangeShapeType="1"/>
          </p:cNvSpPr>
          <p:nvPr/>
        </p:nvSpPr>
        <p:spPr bwMode="auto">
          <a:xfrm flipH="1">
            <a:off x="1295400" y="1600200"/>
            <a:ext cx="914400" cy="5334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mtClean="0">
                <a:ea typeface="宋体" pitchFamily="2" charset="-122"/>
              </a:rPr>
              <a:t>Setting DHCP service - 1</a:t>
            </a:r>
            <a:endParaRPr lang="zh-CN" altLang="en-US" smtClean="0">
              <a:ea typeface="宋体" pitchFamily="2" charset="-122"/>
            </a:endParaRPr>
          </a:p>
        </p:txBody>
      </p:sp>
      <p:pic>
        <p:nvPicPr>
          <p:cNvPr id="27651" name="Picture 4"/>
          <p:cNvPicPr>
            <a:picLocks noChangeAspect="1" noChangeArrowheads="1"/>
          </p:cNvPicPr>
          <p:nvPr/>
        </p:nvPicPr>
        <p:blipFill>
          <a:blip r:embed="rId2" cstate="print"/>
          <a:srcRect/>
          <a:stretch>
            <a:fillRect/>
          </a:stretch>
        </p:blipFill>
        <p:spPr bwMode="auto">
          <a:xfrm>
            <a:off x="2286000" y="1524000"/>
            <a:ext cx="6134100" cy="4600575"/>
          </a:xfrm>
          <a:prstGeom prst="rect">
            <a:avLst/>
          </a:prstGeom>
          <a:noFill/>
          <a:ln w="9525">
            <a:noFill/>
            <a:miter lim="800000"/>
            <a:headEnd/>
            <a:tailEnd/>
          </a:ln>
        </p:spPr>
      </p:pic>
      <p:sp>
        <p:nvSpPr>
          <p:cNvPr id="27652" name="Line 5"/>
          <p:cNvSpPr>
            <a:spLocks noChangeShapeType="1"/>
          </p:cNvSpPr>
          <p:nvPr/>
        </p:nvSpPr>
        <p:spPr bwMode="auto">
          <a:xfrm flipV="1">
            <a:off x="1752600" y="3200400"/>
            <a:ext cx="685800" cy="0"/>
          </a:xfrm>
          <a:prstGeom prst="line">
            <a:avLst/>
          </a:prstGeom>
          <a:noFill/>
          <a:ln w="38100">
            <a:solidFill>
              <a:schemeClr val="tx1"/>
            </a:solidFill>
            <a:round/>
            <a:headEnd/>
            <a:tailEnd type="triangle" w="med" len="med"/>
          </a:ln>
        </p:spPr>
        <p:txBody>
          <a:bodyPr/>
          <a:lstStyle/>
          <a:p>
            <a:endParaRPr lang="en-MY"/>
          </a:p>
        </p:txBody>
      </p:sp>
      <p:sp>
        <p:nvSpPr>
          <p:cNvPr id="27653" name="Text Box 6"/>
          <p:cNvSpPr txBox="1">
            <a:spLocks noChangeArrowheads="1"/>
          </p:cNvSpPr>
          <p:nvPr/>
        </p:nvSpPr>
        <p:spPr bwMode="auto">
          <a:xfrm>
            <a:off x="533400" y="2895600"/>
            <a:ext cx="1189038" cy="581025"/>
          </a:xfrm>
          <a:prstGeom prst="rect">
            <a:avLst/>
          </a:prstGeom>
          <a:noFill/>
          <a:ln w="9525">
            <a:noFill/>
            <a:miter lim="800000"/>
            <a:headEnd/>
            <a:tailEnd/>
          </a:ln>
        </p:spPr>
        <p:txBody>
          <a:bodyPr wrap="none">
            <a:spAutoFit/>
          </a:bodyPr>
          <a:lstStyle/>
          <a:p>
            <a:r>
              <a:rPr lang="en-US" altLang="zh-CN" sz="1600">
                <a:ea typeface="宋体" pitchFamily="2" charset="-122"/>
              </a:rPr>
              <a:t>1. Click on </a:t>
            </a:r>
          </a:p>
          <a:p>
            <a:r>
              <a:rPr lang="en-US" altLang="zh-CN" sz="1600">
                <a:ea typeface="宋体" pitchFamily="2" charset="-122"/>
              </a:rPr>
              <a:t>DHCP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mtClean="0">
                <a:ea typeface="宋体" pitchFamily="2" charset="-122"/>
              </a:rPr>
              <a:t>Setting DHCP service - 2</a:t>
            </a:r>
            <a:endParaRPr lang="zh-CN" altLang="en-US" smtClean="0">
              <a:ea typeface="宋体" pitchFamily="2" charset="-122"/>
            </a:endParaRPr>
          </a:p>
        </p:txBody>
      </p:sp>
      <p:sp>
        <p:nvSpPr>
          <p:cNvPr id="28675" name="Rectangle 3"/>
          <p:cNvSpPr>
            <a:spLocks noGrp="1" noChangeArrowheads="1"/>
          </p:cNvSpPr>
          <p:nvPr>
            <p:ph type="body" idx="1"/>
          </p:nvPr>
        </p:nvSpPr>
        <p:spPr>
          <a:xfrm>
            <a:off x="6248400" y="1447800"/>
            <a:ext cx="2743200" cy="2514600"/>
          </a:xfrm>
        </p:spPr>
        <p:txBody>
          <a:bodyPr/>
          <a:lstStyle/>
          <a:p>
            <a:pPr eaLnBrk="1" hangingPunct="1">
              <a:lnSpc>
                <a:spcPct val="80000"/>
              </a:lnSpc>
            </a:pPr>
            <a:r>
              <a:rPr lang="en-US" altLang="zh-CN" sz="1800" smtClean="0">
                <a:ea typeface="宋体" pitchFamily="2" charset="-122"/>
              </a:rPr>
              <a:t>Setting the DHCP IP range from  192.168.1.5 to 192.168.1.54</a:t>
            </a:r>
          </a:p>
          <a:p>
            <a:pPr eaLnBrk="1" hangingPunct="1">
              <a:lnSpc>
                <a:spcPct val="80000"/>
              </a:lnSpc>
            </a:pPr>
            <a:endParaRPr lang="en-US" altLang="zh-CN" sz="1800" smtClean="0">
              <a:ea typeface="宋体" pitchFamily="2" charset="-122"/>
            </a:endParaRPr>
          </a:p>
          <a:p>
            <a:pPr eaLnBrk="1" hangingPunct="1">
              <a:lnSpc>
                <a:spcPct val="80000"/>
              </a:lnSpc>
            </a:pPr>
            <a:r>
              <a:rPr lang="en-US" altLang="zh-CN" sz="1800" smtClean="0">
                <a:ea typeface="宋体" pitchFamily="2" charset="-122"/>
              </a:rPr>
              <a:t>If there are 52 PCs in the network, DHCP is not able to provide the remaining two PCs.</a:t>
            </a:r>
          </a:p>
        </p:txBody>
      </p:sp>
      <p:pic>
        <p:nvPicPr>
          <p:cNvPr id="28676" name="Picture 9"/>
          <p:cNvPicPr>
            <a:picLocks noChangeAspect="1" noChangeArrowheads="1"/>
          </p:cNvPicPr>
          <p:nvPr/>
        </p:nvPicPr>
        <p:blipFill>
          <a:blip r:embed="rId2" cstate="print"/>
          <a:srcRect/>
          <a:stretch>
            <a:fillRect/>
          </a:stretch>
        </p:blipFill>
        <p:spPr bwMode="auto">
          <a:xfrm>
            <a:off x="152400" y="1447800"/>
            <a:ext cx="6134100" cy="4886325"/>
          </a:xfrm>
          <a:prstGeom prst="rect">
            <a:avLst/>
          </a:prstGeom>
          <a:noFill/>
          <a:ln w="9525">
            <a:noFill/>
            <a:miter lim="800000"/>
            <a:headEnd/>
            <a:tailEnd/>
          </a:ln>
        </p:spPr>
      </p:pic>
      <p:sp>
        <p:nvSpPr>
          <p:cNvPr id="28677" name="Text Box 10"/>
          <p:cNvSpPr txBox="1">
            <a:spLocks noChangeArrowheads="1"/>
          </p:cNvSpPr>
          <p:nvPr/>
        </p:nvSpPr>
        <p:spPr bwMode="auto">
          <a:xfrm>
            <a:off x="6629400" y="4267200"/>
            <a:ext cx="2263775" cy="581025"/>
          </a:xfrm>
          <a:prstGeom prst="rect">
            <a:avLst/>
          </a:prstGeom>
          <a:noFill/>
          <a:ln w="9525">
            <a:noFill/>
            <a:miter lim="800000"/>
            <a:headEnd/>
            <a:tailEnd/>
          </a:ln>
        </p:spPr>
        <p:txBody>
          <a:bodyPr wrap="none">
            <a:spAutoFit/>
          </a:bodyPr>
          <a:lstStyle/>
          <a:p>
            <a:r>
              <a:rPr lang="en-US" altLang="zh-CN" sz="1600">
                <a:ea typeface="宋体" pitchFamily="2" charset="-122"/>
              </a:rPr>
              <a:t>2. Change Start IP </a:t>
            </a:r>
          </a:p>
          <a:p>
            <a:r>
              <a:rPr lang="en-US" altLang="zh-CN" sz="1600">
                <a:ea typeface="宋体" pitchFamily="2" charset="-122"/>
              </a:rPr>
              <a:t>address to 192.168.1.5</a:t>
            </a:r>
          </a:p>
        </p:txBody>
      </p:sp>
      <p:sp>
        <p:nvSpPr>
          <p:cNvPr id="28678" name="Line 11"/>
          <p:cNvSpPr>
            <a:spLocks noChangeShapeType="1"/>
          </p:cNvSpPr>
          <p:nvPr/>
        </p:nvSpPr>
        <p:spPr bwMode="auto">
          <a:xfrm flipH="1" flipV="1">
            <a:off x="5791200" y="3657600"/>
            <a:ext cx="914400" cy="685800"/>
          </a:xfrm>
          <a:prstGeom prst="line">
            <a:avLst/>
          </a:prstGeom>
          <a:noFill/>
          <a:ln w="38100">
            <a:solidFill>
              <a:schemeClr val="tx1"/>
            </a:solidFill>
            <a:round/>
            <a:headEnd/>
            <a:tailEnd type="triangle" w="med" len="med"/>
          </a:ln>
        </p:spPr>
        <p:txBody>
          <a:bodyPr/>
          <a:lstStyle/>
          <a:p>
            <a:endParaRPr lang="en-MY"/>
          </a:p>
        </p:txBody>
      </p:sp>
      <p:sp>
        <p:nvSpPr>
          <p:cNvPr id="28679" name="Text Box 12"/>
          <p:cNvSpPr txBox="1">
            <a:spLocks noChangeArrowheads="1"/>
          </p:cNvSpPr>
          <p:nvPr/>
        </p:nvSpPr>
        <p:spPr bwMode="auto">
          <a:xfrm>
            <a:off x="6629400" y="5029200"/>
            <a:ext cx="1630363" cy="336550"/>
          </a:xfrm>
          <a:prstGeom prst="rect">
            <a:avLst/>
          </a:prstGeom>
          <a:noFill/>
          <a:ln w="9525">
            <a:noFill/>
            <a:miter lim="800000"/>
            <a:headEnd/>
            <a:tailEnd/>
          </a:ln>
        </p:spPr>
        <p:txBody>
          <a:bodyPr wrap="none">
            <a:spAutoFit/>
          </a:bodyPr>
          <a:lstStyle/>
          <a:p>
            <a:r>
              <a:rPr lang="en-US" altLang="zh-CN" sz="1600">
                <a:ea typeface="宋体" pitchFamily="2" charset="-122"/>
              </a:rPr>
              <a:t>3. Change to 50</a:t>
            </a:r>
          </a:p>
        </p:txBody>
      </p:sp>
      <p:sp>
        <p:nvSpPr>
          <p:cNvPr id="28680" name="Line 13"/>
          <p:cNvSpPr>
            <a:spLocks noChangeShapeType="1"/>
          </p:cNvSpPr>
          <p:nvPr/>
        </p:nvSpPr>
        <p:spPr bwMode="auto">
          <a:xfrm flipH="1" flipV="1">
            <a:off x="4572000" y="4267200"/>
            <a:ext cx="2057400" cy="838200"/>
          </a:xfrm>
          <a:prstGeom prst="line">
            <a:avLst/>
          </a:prstGeom>
          <a:noFill/>
          <a:ln w="38100">
            <a:solidFill>
              <a:schemeClr val="tx1"/>
            </a:solidFill>
            <a:round/>
            <a:headEnd/>
            <a:tailEnd type="triangle" w="med" len="med"/>
          </a:ln>
        </p:spPr>
        <p:txBody>
          <a:bodyPr/>
          <a:lstStyle/>
          <a:p>
            <a:endParaRPr lang="en-MY"/>
          </a:p>
        </p:txBody>
      </p:sp>
      <p:sp>
        <p:nvSpPr>
          <p:cNvPr id="28681" name="Text Box 15"/>
          <p:cNvSpPr txBox="1">
            <a:spLocks noChangeArrowheads="1"/>
          </p:cNvSpPr>
          <p:nvPr/>
        </p:nvSpPr>
        <p:spPr bwMode="auto">
          <a:xfrm>
            <a:off x="6629400" y="5638800"/>
            <a:ext cx="1585913" cy="336550"/>
          </a:xfrm>
          <a:prstGeom prst="rect">
            <a:avLst/>
          </a:prstGeom>
          <a:noFill/>
          <a:ln w="9525">
            <a:noFill/>
            <a:miter lim="800000"/>
            <a:headEnd/>
            <a:tailEnd/>
          </a:ln>
        </p:spPr>
        <p:txBody>
          <a:bodyPr wrap="none">
            <a:spAutoFit/>
          </a:bodyPr>
          <a:lstStyle/>
          <a:p>
            <a:r>
              <a:rPr lang="en-US" altLang="zh-CN" sz="1600">
                <a:ea typeface="宋体" pitchFamily="2" charset="-122"/>
              </a:rPr>
              <a:t>4. Press “Save”</a:t>
            </a:r>
          </a:p>
        </p:txBody>
      </p:sp>
      <p:sp>
        <p:nvSpPr>
          <p:cNvPr id="28682" name="Line 16"/>
          <p:cNvSpPr>
            <a:spLocks noChangeShapeType="1"/>
          </p:cNvSpPr>
          <p:nvPr/>
        </p:nvSpPr>
        <p:spPr bwMode="auto">
          <a:xfrm flipH="1" flipV="1">
            <a:off x="4419600" y="4953000"/>
            <a:ext cx="2286000" cy="8382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mtClean="0">
                <a:ea typeface="宋体" pitchFamily="2" charset="-122"/>
              </a:rPr>
              <a:t>Testing DHCP Service</a:t>
            </a:r>
          </a:p>
        </p:txBody>
      </p:sp>
      <p:sp>
        <p:nvSpPr>
          <p:cNvPr id="29699" name="Text Box 5"/>
          <p:cNvSpPr txBox="1">
            <a:spLocks noChangeArrowheads="1"/>
          </p:cNvSpPr>
          <p:nvPr/>
        </p:nvSpPr>
        <p:spPr bwMode="auto">
          <a:xfrm>
            <a:off x="152400" y="5715000"/>
            <a:ext cx="2236788" cy="336550"/>
          </a:xfrm>
          <a:prstGeom prst="rect">
            <a:avLst/>
          </a:prstGeom>
          <a:noFill/>
          <a:ln w="9525">
            <a:noFill/>
            <a:miter lim="800000"/>
            <a:headEnd/>
            <a:tailEnd/>
          </a:ln>
        </p:spPr>
        <p:txBody>
          <a:bodyPr wrap="none">
            <a:spAutoFit/>
          </a:bodyPr>
          <a:lstStyle/>
          <a:p>
            <a:r>
              <a:rPr lang="en-US" altLang="zh-CN" sz="1600">
                <a:ea typeface="宋体" pitchFamily="2" charset="-122"/>
              </a:rPr>
              <a:t>1. Double click on PC1</a:t>
            </a:r>
          </a:p>
        </p:txBody>
      </p:sp>
      <p:sp>
        <p:nvSpPr>
          <p:cNvPr id="29700" name="Text Box 7"/>
          <p:cNvSpPr txBox="1">
            <a:spLocks noChangeArrowheads="1"/>
          </p:cNvSpPr>
          <p:nvPr/>
        </p:nvSpPr>
        <p:spPr bwMode="auto">
          <a:xfrm>
            <a:off x="152400" y="4953000"/>
            <a:ext cx="2743200" cy="581025"/>
          </a:xfrm>
          <a:prstGeom prst="rect">
            <a:avLst/>
          </a:prstGeom>
          <a:noFill/>
          <a:ln w="9525">
            <a:noFill/>
            <a:miter lim="800000"/>
            <a:headEnd/>
            <a:tailEnd/>
          </a:ln>
        </p:spPr>
        <p:txBody>
          <a:bodyPr>
            <a:spAutoFit/>
          </a:bodyPr>
          <a:lstStyle/>
          <a:p>
            <a:r>
              <a:rPr lang="en-US" altLang="zh-CN" sz="1600">
                <a:ea typeface="宋体" pitchFamily="2" charset="-122"/>
              </a:rPr>
              <a:t>2. PC1 windows pop up, click Desktop tab.</a:t>
            </a:r>
          </a:p>
        </p:txBody>
      </p:sp>
      <p:sp>
        <p:nvSpPr>
          <p:cNvPr id="29701" name="Text Box 8"/>
          <p:cNvSpPr txBox="1">
            <a:spLocks noChangeArrowheads="1"/>
          </p:cNvSpPr>
          <p:nvPr/>
        </p:nvSpPr>
        <p:spPr bwMode="auto">
          <a:xfrm>
            <a:off x="152400" y="4419600"/>
            <a:ext cx="2743200" cy="336550"/>
          </a:xfrm>
          <a:prstGeom prst="rect">
            <a:avLst/>
          </a:prstGeom>
          <a:noFill/>
          <a:ln w="9525">
            <a:noFill/>
            <a:miter lim="800000"/>
            <a:headEnd/>
            <a:tailEnd/>
          </a:ln>
        </p:spPr>
        <p:txBody>
          <a:bodyPr>
            <a:spAutoFit/>
          </a:bodyPr>
          <a:lstStyle/>
          <a:p>
            <a:r>
              <a:rPr lang="en-US" altLang="zh-CN" sz="1600">
                <a:ea typeface="宋体" pitchFamily="2" charset="-122"/>
              </a:rPr>
              <a:t>3. Click on IP Configuration</a:t>
            </a:r>
          </a:p>
        </p:txBody>
      </p:sp>
      <p:sp>
        <p:nvSpPr>
          <p:cNvPr id="29702" name="Text Box 9"/>
          <p:cNvSpPr txBox="1">
            <a:spLocks noChangeArrowheads="1"/>
          </p:cNvSpPr>
          <p:nvPr/>
        </p:nvSpPr>
        <p:spPr bwMode="auto">
          <a:xfrm>
            <a:off x="152400" y="3276600"/>
            <a:ext cx="2743200" cy="336550"/>
          </a:xfrm>
          <a:prstGeom prst="rect">
            <a:avLst/>
          </a:prstGeom>
          <a:noFill/>
          <a:ln w="9525">
            <a:noFill/>
            <a:miter lim="800000"/>
            <a:headEnd/>
            <a:tailEnd/>
          </a:ln>
        </p:spPr>
        <p:txBody>
          <a:bodyPr>
            <a:spAutoFit/>
          </a:bodyPr>
          <a:lstStyle/>
          <a:p>
            <a:r>
              <a:rPr lang="en-US" altLang="zh-CN" sz="1600">
                <a:ea typeface="宋体" pitchFamily="2" charset="-122"/>
              </a:rPr>
              <a:t>4. Click on DHCP</a:t>
            </a:r>
          </a:p>
        </p:txBody>
      </p:sp>
      <p:sp>
        <p:nvSpPr>
          <p:cNvPr id="29703" name="Text Box 11"/>
          <p:cNvSpPr txBox="1">
            <a:spLocks noChangeArrowheads="1"/>
          </p:cNvSpPr>
          <p:nvPr/>
        </p:nvSpPr>
        <p:spPr bwMode="auto">
          <a:xfrm>
            <a:off x="152400" y="2209800"/>
            <a:ext cx="2514600" cy="825500"/>
          </a:xfrm>
          <a:prstGeom prst="rect">
            <a:avLst/>
          </a:prstGeom>
          <a:noFill/>
          <a:ln w="9525">
            <a:noFill/>
            <a:miter lim="800000"/>
            <a:headEnd/>
            <a:tailEnd/>
          </a:ln>
        </p:spPr>
        <p:txBody>
          <a:bodyPr>
            <a:spAutoFit/>
          </a:bodyPr>
          <a:lstStyle/>
          <a:p>
            <a:r>
              <a:rPr lang="en-US" altLang="zh-CN" sz="1600">
                <a:ea typeface="宋体" pitchFamily="2" charset="-122"/>
              </a:rPr>
              <a:t>5. If your DHCP is set correctly, you will obtain a dynamic IP</a:t>
            </a:r>
          </a:p>
        </p:txBody>
      </p:sp>
      <p:sp>
        <p:nvSpPr>
          <p:cNvPr id="29704" name="Text Box 12"/>
          <p:cNvSpPr txBox="1">
            <a:spLocks noChangeArrowheads="1"/>
          </p:cNvSpPr>
          <p:nvPr/>
        </p:nvSpPr>
        <p:spPr bwMode="auto">
          <a:xfrm>
            <a:off x="152400" y="1447800"/>
            <a:ext cx="2514600" cy="581025"/>
          </a:xfrm>
          <a:prstGeom prst="rect">
            <a:avLst/>
          </a:prstGeom>
          <a:noFill/>
          <a:ln w="9525">
            <a:noFill/>
            <a:miter lim="800000"/>
            <a:headEnd/>
            <a:tailEnd/>
          </a:ln>
        </p:spPr>
        <p:txBody>
          <a:bodyPr>
            <a:spAutoFit/>
          </a:bodyPr>
          <a:lstStyle/>
          <a:p>
            <a:r>
              <a:rPr lang="en-US" altLang="zh-CN" sz="1600">
                <a:ea typeface="宋体" pitchFamily="2" charset="-122"/>
              </a:rPr>
              <a:t>6. You may test the PC1 with a ping to/from PC0</a:t>
            </a:r>
          </a:p>
        </p:txBody>
      </p:sp>
      <p:pic>
        <p:nvPicPr>
          <p:cNvPr id="29705" name="Picture 13"/>
          <p:cNvPicPr>
            <a:picLocks noChangeAspect="1" noChangeArrowheads="1"/>
          </p:cNvPicPr>
          <p:nvPr/>
        </p:nvPicPr>
        <p:blipFill>
          <a:blip r:embed="rId2" cstate="print"/>
          <a:srcRect/>
          <a:stretch>
            <a:fillRect/>
          </a:stretch>
        </p:blipFill>
        <p:spPr bwMode="auto">
          <a:xfrm>
            <a:off x="2998788" y="1371600"/>
            <a:ext cx="6145212" cy="4886325"/>
          </a:xfrm>
          <a:prstGeom prst="rect">
            <a:avLst/>
          </a:prstGeom>
          <a:noFill/>
          <a:ln w="9525">
            <a:noFill/>
            <a:miter lim="800000"/>
            <a:headEnd/>
            <a:tailEnd/>
          </a:ln>
        </p:spPr>
      </p:pic>
      <p:sp>
        <p:nvSpPr>
          <p:cNvPr id="29706" name="Line 14"/>
          <p:cNvSpPr>
            <a:spLocks noChangeShapeType="1"/>
          </p:cNvSpPr>
          <p:nvPr/>
        </p:nvSpPr>
        <p:spPr bwMode="auto">
          <a:xfrm flipV="1">
            <a:off x="1981200" y="2667000"/>
            <a:ext cx="1447800" cy="6858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smtClean="0">
                <a:ea typeface="宋体" pitchFamily="2" charset="-122"/>
              </a:rPr>
              <a:t>Testing PC1 from PC0</a:t>
            </a:r>
          </a:p>
        </p:txBody>
      </p:sp>
      <p:pic>
        <p:nvPicPr>
          <p:cNvPr id="30723" name="Picture 4"/>
          <p:cNvPicPr>
            <a:picLocks noChangeAspect="1" noChangeArrowheads="1"/>
          </p:cNvPicPr>
          <p:nvPr/>
        </p:nvPicPr>
        <p:blipFill>
          <a:blip r:embed="rId2" cstate="print"/>
          <a:srcRect/>
          <a:stretch>
            <a:fillRect/>
          </a:stretch>
        </p:blipFill>
        <p:spPr bwMode="auto">
          <a:xfrm>
            <a:off x="2819400" y="1219200"/>
            <a:ext cx="6115050" cy="5343525"/>
          </a:xfrm>
          <a:prstGeom prst="rect">
            <a:avLst/>
          </a:prstGeom>
          <a:noFill/>
          <a:ln w="9525">
            <a:noFill/>
            <a:miter lim="800000"/>
            <a:headEnd/>
            <a:tailEnd/>
          </a:ln>
        </p:spPr>
      </p:pic>
      <p:sp>
        <p:nvSpPr>
          <p:cNvPr id="30724" name="Text Box 6"/>
          <p:cNvSpPr txBox="1">
            <a:spLocks noChangeArrowheads="1"/>
          </p:cNvSpPr>
          <p:nvPr/>
        </p:nvSpPr>
        <p:spPr bwMode="auto">
          <a:xfrm>
            <a:off x="152400" y="3352800"/>
            <a:ext cx="1447800" cy="336550"/>
          </a:xfrm>
          <a:prstGeom prst="rect">
            <a:avLst/>
          </a:prstGeom>
          <a:noFill/>
          <a:ln w="9525">
            <a:noFill/>
            <a:miter lim="800000"/>
            <a:headEnd/>
            <a:tailEnd/>
          </a:ln>
        </p:spPr>
        <p:txBody>
          <a:bodyPr>
            <a:spAutoFit/>
          </a:bodyPr>
          <a:lstStyle/>
          <a:p>
            <a:r>
              <a:rPr lang="en-US" altLang="zh-CN" sz="1600">
                <a:ea typeface="宋体" pitchFamily="2" charset="-122"/>
              </a:rPr>
              <a:t>3. Ping PC1</a:t>
            </a:r>
          </a:p>
        </p:txBody>
      </p:sp>
      <p:sp>
        <p:nvSpPr>
          <p:cNvPr id="30725" name="Line 7"/>
          <p:cNvSpPr>
            <a:spLocks noChangeShapeType="1"/>
          </p:cNvSpPr>
          <p:nvPr/>
        </p:nvSpPr>
        <p:spPr bwMode="auto">
          <a:xfrm flipV="1">
            <a:off x="2133600" y="2590800"/>
            <a:ext cx="685800" cy="0"/>
          </a:xfrm>
          <a:prstGeom prst="line">
            <a:avLst/>
          </a:prstGeom>
          <a:noFill/>
          <a:ln w="38100">
            <a:solidFill>
              <a:schemeClr val="tx1"/>
            </a:solidFill>
            <a:round/>
            <a:headEnd/>
            <a:tailEnd type="triangle" w="med" len="med"/>
          </a:ln>
        </p:spPr>
        <p:txBody>
          <a:bodyPr/>
          <a:lstStyle/>
          <a:p>
            <a:endParaRPr lang="en-MY"/>
          </a:p>
        </p:txBody>
      </p:sp>
      <p:sp>
        <p:nvSpPr>
          <p:cNvPr id="30726" name="Text Box 8"/>
          <p:cNvSpPr txBox="1">
            <a:spLocks noChangeArrowheads="1"/>
          </p:cNvSpPr>
          <p:nvPr/>
        </p:nvSpPr>
        <p:spPr bwMode="auto">
          <a:xfrm>
            <a:off x="152400" y="2286000"/>
            <a:ext cx="2514600" cy="581025"/>
          </a:xfrm>
          <a:prstGeom prst="rect">
            <a:avLst/>
          </a:prstGeom>
          <a:noFill/>
          <a:ln w="9525">
            <a:noFill/>
            <a:miter lim="800000"/>
            <a:headEnd/>
            <a:tailEnd/>
          </a:ln>
        </p:spPr>
        <p:txBody>
          <a:bodyPr>
            <a:spAutoFit/>
          </a:bodyPr>
          <a:lstStyle/>
          <a:p>
            <a:r>
              <a:rPr lang="en-US" altLang="zh-CN" sz="1600">
                <a:ea typeface="宋体" pitchFamily="2" charset="-122"/>
              </a:rPr>
              <a:t>2. Type “ipconfig” to check the IP of PC0</a:t>
            </a:r>
          </a:p>
        </p:txBody>
      </p:sp>
      <p:sp>
        <p:nvSpPr>
          <p:cNvPr id="30727" name="Text Box 9"/>
          <p:cNvSpPr txBox="1">
            <a:spLocks noChangeArrowheads="1"/>
          </p:cNvSpPr>
          <p:nvPr/>
        </p:nvSpPr>
        <p:spPr bwMode="auto">
          <a:xfrm>
            <a:off x="152400" y="1447800"/>
            <a:ext cx="2514600" cy="581025"/>
          </a:xfrm>
          <a:prstGeom prst="rect">
            <a:avLst/>
          </a:prstGeom>
          <a:noFill/>
          <a:ln w="9525">
            <a:noFill/>
            <a:miter lim="800000"/>
            <a:headEnd/>
            <a:tailEnd/>
          </a:ln>
        </p:spPr>
        <p:txBody>
          <a:bodyPr>
            <a:spAutoFit/>
          </a:bodyPr>
          <a:lstStyle/>
          <a:p>
            <a:r>
              <a:rPr lang="en-US" altLang="zh-CN" sz="1600">
                <a:ea typeface="宋体" pitchFamily="2" charset="-122"/>
              </a:rPr>
              <a:t>1. Go to command prompt of PC0</a:t>
            </a:r>
          </a:p>
        </p:txBody>
      </p:sp>
      <p:sp>
        <p:nvSpPr>
          <p:cNvPr id="30728" name="Line 10"/>
          <p:cNvSpPr>
            <a:spLocks noChangeShapeType="1"/>
          </p:cNvSpPr>
          <p:nvPr/>
        </p:nvSpPr>
        <p:spPr bwMode="auto">
          <a:xfrm flipV="1">
            <a:off x="1447800" y="3505200"/>
            <a:ext cx="1371600" cy="0"/>
          </a:xfrm>
          <a:prstGeom prst="line">
            <a:avLst/>
          </a:prstGeom>
          <a:noFill/>
          <a:ln w="38100">
            <a:solidFill>
              <a:schemeClr val="tx1"/>
            </a:solidFill>
            <a:round/>
            <a:headEnd/>
            <a:tailEnd type="triangle" w="med" len="med"/>
          </a:ln>
        </p:spPr>
        <p:txBody>
          <a:bodyPr/>
          <a:lstStyle/>
          <a:p>
            <a:endParaRPr lang="en-MY"/>
          </a:p>
        </p:txBody>
      </p:sp>
      <p:pic>
        <p:nvPicPr>
          <p:cNvPr id="30729" name="Picture 11"/>
          <p:cNvPicPr>
            <a:picLocks noChangeAspect="1" noChangeArrowheads="1"/>
          </p:cNvPicPr>
          <p:nvPr/>
        </p:nvPicPr>
        <p:blipFill>
          <a:blip r:embed="rId3" cstate="print"/>
          <a:srcRect/>
          <a:stretch>
            <a:fillRect/>
          </a:stretch>
        </p:blipFill>
        <p:spPr bwMode="auto">
          <a:xfrm>
            <a:off x="381000" y="4152900"/>
            <a:ext cx="2286000" cy="1333500"/>
          </a:xfrm>
          <a:prstGeom prst="rect">
            <a:avLst/>
          </a:prstGeom>
          <a:noFill/>
          <a:ln w="9525">
            <a:noFill/>
            <a:miter lim="800000"/>
            <a:headEnd/>
            <a:tailEnd/>
          </a:ln>
        </p:spPr>
      </p:pic>
      <p:sp>
        <p:nvSpPr>
          <p:cNvPr id="30730" name="Oval 12"/>
          <p:cNvSpPr>
            <a:spLocks noChangeArrowheads="1"/>
          </p:cNvSpPr>
          <p:nvPr/>
        </p:nvSpPr>
        <p:spPr bwMode="auto">
          <a:xfrm>
            <a:off x="152400" y="4800600"/>
            <a:ext cx="914400" cy="762000"/>
          </a:xfrm>
          <a:prstGeom prst="ellipse">
            <a:avLst/>
          </a:prstGeom>
          <a:noFill/>
          <a:ln w="9525">
            <a:solidFill>
              <a:schemeClr val="tx1"/>
            </a:solidFill>
            <a:prstDash val="dash"/>
            <a:round/>
            <a:headEnd/>
            <a:tailEnd/>
          </a:ln>
        </p:spPr>
        <p:txBody>
          <a:bodyPr wrap="none" anchor="ctr"/>
          <a:lstStyle/>
          <a:p>
            <a:endParaRPr lang="en-MY"/>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ltLang="zh-CN" smtClean="0">
                <a:ea typeface="宋体" pitchFamily="2" charset="-122"/>
              </a:rPr>
              <a:t>DHCP: Packet Tracer &amp; Real Life</a:t>
            </a:r>
          </a:p>
        </p:txBody>
      </p:sp>
      <p:sp>
        <p:nvSpPr>
          <p:cNvPr id="1028" name="Rectangle 3"/>
          <p:cNvSpPr>
            <a:spLocks noGrp="1" noChangeArrowheads="1"/>
          </p:cNvSpPr>
          <p:nvPr>
            <p:ph type="body" sz="half" idx="1"/>
          </p:nvPr>
        </p:nvSpPr>
        <p:spPr>
          <a:xfrm>
            <a:off x="152400" y="1447800"/>
            <a:ext cx="4800600" cy="1905000"/>
          </a:xfrm>
        </p:spPr>
        <p:txBody>
          <a:bodyPr/>
          <a:lstStyle/>
          <a:p>
            <a:pPr eaLnBrk="1" hangingPunct="1"/>
            <a:r>
              <a:rPr lang="en-US" altLang="zh-CN" sz="2800" smtClean="0">
                <a:ea typeface="宋体" pitchFamily="2" charset="-122"/>
              </a:rPr>
              <a:t>The “DHCP” option is equivalent to “Obtain an IP address automatically” under Windows XP.</a:t>
            </a:r>
          </a:p>
        </p:txBody>
      </p:sp>
      <p:pic>
        <p:nvPicPr>
          <p:cNvPr id="1029" name="Picture 4"/>
          <p:cNvPicPr>
            <a:picLocks noChangeAspect="1" noChangeArrowheads="1"/>
          </p:cNvPicPr>
          <p:nvPr/>
        </p:nvPicPr>
        <p:blipFill>
          <a:blip r:embed="rId3" cstate="print"/>
          <a:srcRect/>
          <a:stretch>
            <a:fillRect/>
          </a:stretch>
        </p:blipFill>
        <p:spPr bwMode="auto">
          <a:xfrm>
            <a:off x="304800" y="3581400"/>
            <a:ext cx="4610100" cy="2571750"/>
          </a:xfrm>
          <a:prstGeom prst="rect">
            <a:avLst/>
          </a:prstGeom>
          <a:noFill/>
          <a:ln w="9525">
            <a:noFill/>
            <a:miter lim="800000"/>
            <a:headEnd/>
            <a:tailEnd/>
          </a:ln>
        </p:spPr>
      </p:pic>
      <p:graphicFrame>
        <p:nvGraphicFramePr>
          <p:cNvPr id="1026" name="Object 7"/>
          <p:cNvGraphicFramePr>
            <a:graphicFrameLocks noGrp="1" noChangeAspect="1"/>
          </p:cNvGraphicFramePr>
          <p:nvPr>
            <p:ph sz="half" idx="2"/>
          </p:nvPr>
        </p:nvGraphicFramePr>
        <p:xfrm>
          <a:off x="5181600" y="1905000"/>
          <a:ext cx="3829050" cy="4257675"/>
        </p:xfrm>
        <a:graphic>
          <a:graphicData uri="http://schemas.openxmlformats.org/presentationml/2006/ole">
            <mc:AlternateContent xmlns:mc="http://schemas.openxmlformats.org/markup-compatibility/2006">
              <mc:Choice xmlns:v="urn:schemas-microsoft-com:vml" Requires="v">
                <p:oleObj spid="_x0000_s1033" name="Bitmap Image" r:id="rId4" imgW="3828571" imgH="4258269" progId="PBrush">
                  <p:embed/>
                </p:oleObj>
              </mc:Choice>
              <mc:Fallback>
                <p:oleObj name="Bitmap Image" r:id="rId4" imgW="3828571" imgH="4258269" progId="PBrush">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1905000"/>
                        <a:ext cx="3829050" cy="425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Text Box 9"/>
          <p:cNvSpPr txBox="1">
            <a:spLocks noChangeArrowheads="1"/>
          </p:cNvSpPr>
          <p:nvPr/>
        </p:nvSpPr>
        <p:spPr bwMode="auto">
          <a:xfrm>
            <a:off x="1676400" y="6096000"/>
            <a:ext cx="1763713" cy="396875"/>
          </a:xfrm>
          <a:prstGeom prst="rect">
            <a:avLst/>
          </a:prstGeom>
          <a:noFill/>
          <a:ln w="9525">
            <a:noFill/>
            <a:miter lim="800000"/>
            <a:headEnd/>
            <a:tailEnd/>
          </a:ln>
        </p:spPr>
        <p:txBody>
          <a:bodyPr wrap="none">
            <a:spAutoFit/>
          </a:bodyPr>
          <a:lstStyle/>
          <a:p>
            <a:r>
              <a:rPr lang="en-US" altLang="zh-CN">
                <a:ea typeface="宋体" pitchFamily="2" charset="-122"/>
              </a:rPr>
              <a:t>Packet Tracer</a:t>
            </a:r>
          </a:p>
        </p:txBody>
      </p:sp>
      <p:sp>
        <p:nvSpPr>
          <p:cNvPr id="1031" name="Text Box 10"/>
          <p:cNvSpPr txBox="1">
            <a:spLocks noChangeArrowheads="1"/>
          </p:cNvSpPr>
          <p:nvPr/>
        </p:nvSpPr>
        <p:spPr bwMode="auto">
          <a:xfrm>
            <a:off x="6553200" y="1524000"/>
            <a:ext cx="1187450" cy="396875"/>
          </a:xfrm>
          <a:prstGeom prst="rect">
            <a:avLst/>
          </a:prstGeom>
          <a:noFill/>
          <a:ln w="9525">
            <a:noFill/>
            <a:miter lim="800000"/>
            <a:headEnd/>
            <a:tailEnd/>
          </a:ln>
        </p:spPr>
        <p:txBody>
          <a:bodyPr wrap="none">
            <a:spAutoFit/>
          </a:bodyPr>
          <a:lstStyle/>
          <a:p>
            <a:r>
              <a:rPr lang="en-US" altLang="zh-CN">
                <a:ea typeface="宋体" pitchFamily="2" charset="-122"/>
              </a:rPr>
              <a:t>Real Life</a:t>
            </a:r>
          </a:p>
        </p:txBody>
      </p:sp>
      <p:sp>
        <p:nvSpPr>
          <p:cNvPr id="1032" name="Line 11"/>
          <p:cNvSpPr>
            <a:spLocks noChangeShapeType="1"/>
          </p:cNvSpPr>
          <p:nvPr/>
        </p:nvSpPr>
        <p:spPr bwMode="auto">
          <a:xfrm flipV="1">
            <a:off x="1143000" y="3124200"/>
            <a:ext cx="4343400" cy="990600"/>
          </a:xfrm>
          <a:prstGeom prst="line">
            <a:avLst/>
          </a:prstGeom>
          <a:noFill/>
          <a:ln w="38100">
            <a:solidFill>
              <a:schemeClr val="tx1"/>
            </a:solidFill>
            <a:round/>
            <a:headEnd type="triangle" w="med" len="med"/>
            <a:tailEnd type="triangle" w="med" len="med"/>
          </a:ln>
        </p:spPr>
        <p:txBody>
          <a:bodyPr/>
          <a:lstStyle/>
          <a:p>
            <a:endParaRPr lang="en-MY"/>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smtClean="0">
                <a:ea typeface="宋体" pitchFamily="2" charset="-122"/>
              </a:rPr>
              <a:t>Review: Static IP and Dynamic IP</a:t>
            </a:r>
          </a:p>
        </p:txBody>
      </p:sp>
      <p:sp>
        <p:nvSpPr>
          <p:cNvPr id="31747" name="Rectangle 3"/>
          <p:cNvSpPr>
            <a:spLocks noGrp="1" noChangeArrowheads="1"/>
          </p:cNvSpPr>
          <p:nvPr>
            <p:ph type="body" idx="1"/>
          </p:nvPr>
        </p:nvSpPr>
        <p:spPr>
          <a:xfrm>
            <a:off x="304800" y="1447800"/>
            <a:ext cx="8534400" cy="5105400"/>
          </a:xfrm>
        </p:spPr>
        <p:txBody>
          <a:bodyPr/>
          <a:lstStyle/>
          <a:p>
            <a:pPr eaLnBrk="1" hangingPunct="1">
              <a:lnSpc>
                <a:spcPct val="80000"/>
              </a:lnSpc>
            </a:pPr>
            <a:r>
              <a:rPr lang="en-US" altLang="zh-CN" sz="2800" smtClean="0">
                <a:ea typeface="宋体" pitchFamily="2" charset="-122"/>
              </a:rPr>
              <a:t>As you’ve known, IP address in your PC is assigned one of two ways:</a:t>
            </a:r>
          </a:p>
          <a:p>
            <a:pPr lvl="1" eaLnBrk="1" hangingPunct="1">
              <a:lnSpc>
                <a:spcPct val="80000"/>
              </a:lnSpc>
            </a:pPr>
            <a:r>
              <a:rPr lang="en-US" altLang="zh-CN" sz="2400" smtClean="0">
                <a:ea typeface="宋体" pitchFamily="2" charset="-122"/>
              </a:rPr>
              <a:t>The IP is set manually (Static IP)</a:t>
            </a:r>
          </a:p>
          <a:p>
            <a:pPr lvl="1" eaLnBrk="1" hangingPunct="1">
              <a:lnSpc>
                <a:spcPct val="80000"/>
              </a:lnSpc>
            </a:pPr>
            <a:r>
              <a:rPr lang="en-US" altLang="zh-CN" sz="2400" smtClean="0">
                <a:ea typeface="宋体" pitchFamily="2" charset="-122"/>
              </a:rPr>
              <a:t>The IP is set by DHCP services (Dynamic IP)</a:t>
            </a:r>
          </a:p>
          <a:p>
            <a:pPr eaLnBrk="1" hangingPunct="1">
              <a:lnSpc>
                <a:spcPct val="80000"/>
              </a:lnSpc>
            </a:pPr>
            <a:r>
              <a:rPr lang="en-US" altLang="zh-CN" sz="2800" smtClean="0">
                <a:ea typeface="宋体" pitchFamily="2" charset="-122"/>
              </a:rPr>
              <a:t>Comments on Static IP</a:t>
            </a:r>
          </a:p>
          <a:p>
            <a:pPr lvl="1" eaLnBrk="1" hangingPunct="1">
              <a:lnSpc>
                <a:spcPct val="80000"/>
              </a:lnSpc>
            </a:pPr>
            <a:r>
              <a:rPr lang="en-US" altLang="zh-CN" sz="2400" smtClean="0">
                <a:ea typeface="宋体" pitchFamily="2" charset="-122"/>
              </a:rPr>
              <a:t>Normally used for </a:t>
            </a:r>
            <a:r>
              <a:rPr lang="en-US" altLang="zh-CN" sz="2400" u="sng" smtClean="0">
                <a:ea typeface="宋体" pitchFamily="2" charset="-122"/>
              </a:rPr>
              <a:t>servers</a:t>
            </a:r>
            <a:r>
              <a:rPr lang="en-US" altLang="zh-CN" sz="2400" smtClean="0">
                <a:ea typeface="宋体" pitchFamily="2" charset="-122"/>
              </a:rPr>
              <a:t>, </a:t>
            </a:r>
            <a:r>
              <a:rPr lang="en-US" altLang="zh-CN" sz="2400" u="sng" smtClean="0">
                <a:ea typeface="宋体" pitchFamily="2" charset="-122"/>
              </a:rPr>
              <a:t>printers</a:t>
            </a:r>
            <a:r>
              <a:rPr lang="en-US" altLang="zh-CN" sz="2400" smtClean="0">
                <a:ea typeface="宋体" pitchFamily="2" charset="-122"/>
              </a:rPr>
              <a:t>, and </a:t>
            </a:r>
            <a:r>
              <a:rPr lang="en-US" altLang="zh-CN" sz="2400" u="sng" smtClean="0">
                <a:ea typeface="宋体" pitchFamily="2" charset="-122"/>
              </a:rPr>
              <a:t>routers</a:t>
            </a:r>
            <a:r>
              <a:rPr lang="en-US" altLang="zh-CN" sz="2400" smtClean="0">
                <a:ea typeface="宋体" pitchFamily="2" charset="-122"/>
              </a:rPr>
              <a:t>.</a:t>
            </a:r>
          </a:p>
          <a:p>
            <a:pPr lvl="1" eaLnBrk="1" hangingPunct="1">
              <a:lnSpc>
                <a:spcPct val="80000"/>
              </a:lnSpc>
            </a:pPr>
            <a:r>
              <a:rPr lang="en-US" altLang="zh-CN" sz="2400" smtClean="0">
                <a:ea typeface="宋体" pitchFamily="2" charset="-122"/>
              </a:rPr>
              <a:t>Not advisable for large network due to maintenance.</a:t>
            </a:r>
          </a:p>
          <a:p>
            <a:pPr lvl="2" eaLnBrk="1" hangingPunct="1">
              <a:lnSpc>
                <a:spcPct val="80000"/>
              </a:lnSpc>
            </a:pPr>
            <a:r>
              <a:rPr lang="en-US" altLang="zh-CN" sz="2000" smtClean="0">
                <a:ea typeface="宋体" pitchFamily="2" charset="-122"/>
              </a:rPr>
              <a:t>Need to keep track.</a:t>
            </a:r>
          </a:p>
          <a:p>
            <a:pPr lvl="2" eaLnBrk="1" hangingPunct="1">
              <a:lnSpc>
                <a:spcPct val="80000"/>
              </a:lnSpc>
            </a:pPr>
            <a:r>
              <a:rPr lang="en-US" altLang="zh-CN" sz="2000" smtClean="0">
                <a:ea typeface="宋体" pitchFamily="2" charset="-122"/>
              </a:rPr>
              <a:t>Easily set duplicate IP due to negligence (human error).</a:t>
            </a:r>
          </a:p>
          <a:p>
            <a:pPr eaLnBrk="1" hangingPunct="1">
              <a:lnSpc>
                <a:spcPct val="80000"/>
              </a:lnSpc>
            </a:pPr>
            <a:r>
              <a:rPr lang="en-US" altLang="zh-CN" sz="2800" smtClean="0">
                <a:ea typeface="宋体" pitchFamily="2" charset="-122"/>
              </a:rPr>
              <a:t>Comments on Dynamic IP</a:t>
            </a:r>
          </a:p>
          <a:p>
            <a:pPr lvl="1" eaLnBrk="1" hangingPunct="1">
              <a:lnSpc>
                <a:spcPct val="80000"/>
              </a:lnSpc>
            </a:pPr>
            <a:r>
              <a:rPr lang="en-US" altLang="zh-CN" sz="2400" smtClean="0">
                <a:ea typeface="宋体" pitchFamily="2" charset="-122"/>
              </a:rPr>
              <a:t>Used in normal PCs of large networks where it is relatively easier to maintain. </a:t>
            </a:r>
          </a:p>
          <a:p>
            <a:pPr lvl="1" eaLnBrk="1" hangingPunct="1">
              <a:lnSpc>
                <a:spcPct val="80000"/>
              </a:lnSpc>
            </a:pPr>
            <a:r>
              <a:rPr lang="en-US" altLang="zh-CN" sz="2400" smtClean="0">
                <a:ea typeface="宋体" pitchFamily="2" charset="-122"/>
              </a:rPr>
              <a:t>Used in wireless network where the computers/laptops are mobile (in and out all the time).</a:t>
            </a:r>
            <a:endParaRPr lang="zh-CN" altLang="en-US" sz="2400" smtClean="0">
              <a:ea typeface="宋体"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ctrTitle"/>
          </p:nvPr>
        </p:nvSpPr>
        <p:spPr/>
        <p:txBody>
          <a:bodyPr/>
          <a:lstStyle/>
          <a:p>
            <a:pPr eaLnBrk="1" hangingPunct="1"/>
            <a:r>
              <a:rPr lang="en-US" altLang="zh-CN" sz="4000" smtClean="0">
                <a:ea typeface="宋体" pitchFamily="2" charset="-122"/>
              </a:rPr>
              <a:t>Building your first LAN </a:t>
            </a:r>
            <a:br>
              <a:rPr lang="en-US" altLang="zh-CN" sz="4000" smtClean="0">
                <a:ea typeface="宋体" pitchFamily="2" charset="-122"/>
              </a:rPr>
            </a:br>
            <a:r>
              <a:rPr lang="en-US" altLang="zh-CN" sz="4000" smtClean="0">
                <a:ea typeface="宋体" pitchFamily="2" charset="-122"/>
              </a:rPr>
              <a:t>in Packet Tracer</a:t>
            </a:r>
          </a:p>
        </p:txBody>
      </p:sp>
      <p:sp>
        <p:nvSpPr>
          <p:cNvPr id="6147" name="Rectangle 5"/>
          <p:cNvSpPr>
            <a:spLocks noGrp="1" noChangeArrowheads="1"/>
          </p:cNvSpPr>
          <p:nvPr>
            <p:ph type="subTitle" idx="1"/>
          </p:nvPr>
        </p:nvSpPr>
        <p:spPr>
          <a:xfrm>
            <a:off x="1752600" y="4267200"/>
            <a:ext cx="6019800" cy="1676400"/>
          </a:xfrm>
        </p:spPr>
        <p:txBody>
          <a:bodyPr/>
          <a:lstStyle/>
          <a:p>
            <a:pPr algn="l" eaLnBrk="1" hangingPunct="1">
              <a:lnSpc>
                <a:spcPct val="90000"/>
              </a:lnSpc>
            </a:pPr>
            <a:r>
              <a:rPr lang="en-US" altLang="zh-CN" smtClean="0">
                <a:ea typeface="宋体" pitchFamily="2" charset="-122"/>
              </a:rPr>
              <a:t>Your first guide on Packet Tracer</a:t>
            </a:r>
          </a:p>
          <a:p>
            <a:pPr algn="l" eaLnBrk="1" hangingPunct="1">
              <a:lnSpc>
                <a:spcPct val="90000"/>
              </a:lnSpc>
            </a:pPr>
            <a:r>
              <a:rPr lang="en-US" altLang="zh-CN" smtClean="0">
                <a:ea typeface="宋体" pitchFamily="2" charset="-122"/>
              </a:rPr>
              <a:t>Forming a simple LAN</a:t>
            </a:r>
          </a:p>
          <a:p>
            <a:pPr algn="l" eaLnBrk="1" hangingPunct="1">
              <a:lnSpc>
                <a:spcPct val="90000"/>
              </a:lnSpc>
            </a:pPr>
            <a:r>
              <a:rPr lang="en-US" altLang="zh-CN" smtClean="0">
                <a:ea typeface="宋体" pitchFamily="2" charset="-122"/>
              </a:rPr>
              <a:t>step by step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smtClean="0">
                <a:ea typeface="宋体" pitchFamily="2" charset="-122"/>
              </a:rPr>
              <a:t>Packet Tracer DHCP Service</a:t>
            </a:r>
          </a:p>
        </p:txBody>
      </p:sp>
      <p:sp>
        <p:nvSpPr>
          <p:cNvPr id="32771" name="Rectangle 3"/>
          <p:cNvSpPr>
            <a:spLocks noGrp="1" noChangeArrowheads="1"/>
          </p:cNvSpPr>
          <p:nvPr>
            <p:ph type="body" idx="1"/>
          </p:nvPr>
        </p:nvSpPr>
        <p:spPr>
          <a:xfrm>
            <a:off x="152400" y="1447800"/>
            <a:ext cx="4495800" cy="4495800"/>
          </a:xfrm>
        </p:spPr>
        <p:txBody>
          <a:bodyPr/>
          <a:lstStyle/>
          <a:p>
            <a:pPr eaLnBrk="1" hangingPunct="1">
              <a:lnSpc>
                <a:spcPct val="90000"/>
              </a:lnSpc>
            </a:pPr>
            <a:r>
              <a:rPr lang="en-US" altLang="zh-CN" sz="2400" smtClean="0">
                <a:ea typeface="宋体" pitchFamily="2" charset="-122"/>
              </a:rPr>
              <a:t>A typical DHCP service configuration consists of:</a:t>
            </a:r>
          </a:p>
          <a:p>
            <a:pPr lvl="1" eaLnBrk="1" hangingPunct="1">
              <a:lnSpc>
                <a:spcPct val="90000"/>
              </a:lnSpc>
            </a:pPr>
            <a:r>
              <a:rPr lang="en-US" altLang="zh-CN" sz="2000" smtClean="0">
                <a:ea typeface="宋体" pitchFamily="2" charset="-122"/>
              </a:rPr>
              <a:t>IP address range</a:t>
            </a:r>
          </a:p>
          <a:p>
            <a:pPr lvl="1" eaLnBrk="1" hangingPunct="1">
              <a:lnSpc>
                <a:spcPct val="90000"/>
              </a:lnSpc>
            </a:pPr>
            <a:r>
              <a:rPr lang="en-US" altLang="zh-CN" sz="2000" smtClean="0">
                <a:ea typeface="宋体" pitchFamily="2" charset="-122"/>
              </a:rPr>
              <a:t>1 Subnet mask</a:t>
            </a:r>
          </a:p>
          <a:p>
            <a:pPr lvl="1" eaLnBrk="1" hangingPunct="1">
              <a:lnSpc>
                <a:spcPct val="90000"/>
              </a:lnSpc>
            </a:pPr>
            <a:r>
              <a:rPr lang="en-US" altLang="zh-CN" sz="2000" smtClean="0">
                <a:ea typeface="宋体" pitchFamily="2" charset="-122"/>
              </a:rPr>
              <a:t>1 Default Gateway</a:t>
            </a:r>
          </a:p>
          <a:p>
            <a:pPr lvl="1" eaLnBrk="1" hangingPunct="1">
              <a:lnSpc>
                <a:spcPct val="90000"/>
              </a:lnSpc>
            </a:pPr>
            <a:r>
              <a:rPr lang="en-US" altLang="zh-CN" sz="2000" smtClean="0">
                <a:ea typeface="宋体" pitchFamily="2" charset="-122"/>
              </a:rPr>
              <a:t>2-4 DNS server IP</a:t>
            </a:r>
          </a:p>
          <a:p>
            <a:pPr eaLnBrk="1" hangingPunct="1">
              <a:lnSpc>
                <a:spcPct val="90000"/>
              </a:lnSpc>
            </a:pPr>
            <a:r>
              <a:rPr lang="en-US" altLang="zh-CN" sz="2400" smtClean="0">
                <a:ea typeface="宋体" pitchFamily="2" charset="-122"/>
              </a:rPr>
              <a:t>The IP address range is configured with:</a:t>
            </a:r>
          </a:p>
          <a:p>
            <a:pPr lvl="1" eaLnBrk="1" hangingPunct="1">
              <a:lnSpc>
                <a:spcPct val="90000"/>
              </a:lnSpc>
            </a:pPr>
            <a:r>
              <a:rPr lang="en-US" altLang="zh-CN" sz="2000" smtClean="0">
                <a:ea typeface="宋体" pitchFamily="2" charset="-122"/>
              </a:rPr>
              <a:t>Starting IP Address</a:t>
            </a:r>
          </a:p>
          <a:p>
            <a:pPr lvl="1" eaLnBrk="1" hangingPunct="1">
              <a:lnSpc>
                <a:spcPct val="90000"/>
              </a:lnSpc>
            </a:pPr>
            <a:r>
              <a:rPr lang="en-US" altLang="zh-CN" sz="2000" smtClean="0">
                <a:ea typeface="宋体" pitchFamily="2" charset="-122"/>
              </a:rPr>
              <a:t>Maximum # of users.</a:t>
            </a:r>
          </a:p>
          <a:p>
            <a:pPr eaLnBrk="1" hangingPunct="1">
              <a:lnSpc>
                <a:spcPct val="90000"/>
              </a:lnSpc>
            </a:pPr>
            <a:r>
              <a:rPr lang="en-US" altLang="zh-CN" sz="2400" smtClean="0">
                <a:ea typeface="宋体" pitchFamily="2" charset="-122"/>
              </a:rPr>
              <a:t>TFTP Server IP is NOT a typical DHCP configuration.</a:t>
            </a:r>
          </a:p>
        </p:txBody>
      </p:sp>
      <p:pic>
        <p:nvPicPr>
          <p:cNvPr id="32772" name="Picture 4"/>
          <p:cNvPicPr>
            <a:picLocks noChangeAspect="1" noChangeArrowheads="1"/>
          </p:cNvPicPr>
          <p:nvPr/>
        </p:nvPicPr>
        <p:blipFill>
          <a:blip r:embed="rId2" cstate="print"/>
          <a:srcRect/>
          <a:stretch>
            <a:fillRect/>
          </a:stretch>
        </p:blipFill>
        <p:spPr bwMode="auto">
          <a:xfrm>
            <a:off x="4714875" y="1727200"/>
            <a:ext cx="4314825" cy="366712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p:nvPr>
        </p:nvSpPr>
        <p:spPr/>
        <p:txBody>
          <a:bodyPr/>
          <a:lstStyle/>
          <a:p>
            <a:pPr eaLnBrk="1" hangingPunct="1"/>
            <a:r>
              <a:rPr lang="en-US" altLang="zh-CN" smtClean="0">
                <a:ea typeface="宋体" pitchFamily="2" charset="-122"/>
              </a:rPr>
              <a:t>Router in Your LAN</a:t>
            </a:r>
          </a:p>
        </p:txBody>
      </p:sp>
      <p:sp>
        <p:nvSpPr>
          <p:cNvPr id="35843" name="Rectangle 3"/>
          <p:cNvSpPr>
            <a:spLocks noGrp="1" noChangeArrowheads="1"/>
          </p:cNvSpPr>
          <p:nvPr>
            <p:ph type="subTitle" idx="1"/>
          </p:nvPr>
        </p:nvSpPr>
        <p:spPr>
          <a:xfrm>
            <a:off x="1905000" y="4419600"/>
            <a:ext cx="5943600" cy="1676400"/>
          </a:xfrm>
        </p:spPr>
        <p:txBody>
          <a:bodyPr/>
          <a:lstStyle/>
          <a:p>
            <a:pPr algn="l" eaLnBrk="1" hangingPunct="1"/>
            <a:r>
              <a:rPr lang="en-US" altLang="zh-CN" smtClean="0">
                <a:ea typeface="宋体" pitchFamily="2" charset="-122"/>
              </a:rPr>
              <a:t>Adding a Router to your LAN </a:t>
            </a:r>
          </a:p>
          <a:p>
            <a:pPr algn="l" eaLnBrk="1" hangingPunct="1"/>
            <a:r>
              <a:rPr lang="en-US" altLang="zh-CN" smtClean="0">
                <a:ea typeface="宋体" pitchFamily="2" charset="-122"/>
              </a:rPr>
              <a:t>step by step</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mtClean="0">
                <a:ea typeface="宋体" pitchFamily="2" charset="-122"/>
              </a:rPr>
              <a:t>Router</a:t>
            </a:r>
          </a:p>
        </p:txBody>
      </p:sp>
      <p:sp>
        <p:nvSpPr>
          <p:cNvPr id="36867" name="Rectangle 3"/>
          <p:cNvSpPr>
            <a:spLocks noGrp="1" noChangeArrowheads="1"/>
          </p:cNvSpPr>
          <p:nvPr>
            <p:ph type="body" idx="1"/>
          </p:nvPr>
        </p:nvSpPr>
        <p:spPr>
          <a:xfrm>
            <a:off x="304800" y="1371600"/>
            <a:ext cx="8534400" cy="381000"/>
          </a:xfrm>
        </p:spPr>
        <p:txBody>
          <a:bodyPr/>
          <a:lstStyle/>
          <a:p>
            <a:pPr eaLnBrk="1" hangingPunct="1">
              <a:lnSpc>
                <a:spcPct val="80000"/>
              </a:lnSpc>
            </a:pPr>
            <a:r>
              <a:rPr lang="en-US" altLang="zh-CN" sz="2000" smtClean="0">
                <a:ea typeface="宋体" pitchFamily="2" charset="-122"/>
              </a:rPr>
              <a:t>Drag a 1841 router into the workspace.</a:t>
            </a:r>
          </a:p>
        </p:txBody>
      </p:sp>
      <p:pic>
        <p:nvPicPr>
          <p:cNvPr id="36868" name="Picture 4"/>
          <p:cNvPicPr>
            <a:picLocks noChangeAspect="1" noChangeArrowheads="1"/>
          </p:cNvPicPr>
          <p:nvPr/>
        </p:nvPicPr>
        <p:blipFill>
          <a:blip r:embed="rId2" cstate="print"/>
          <a:srcRect/>
          <a:stretch>
            <a:fillRect/>
          </a:stretch>
        </p:blipFill>
        <p:spPr bwMode="auto">
          <a:xfrm>
            <a:off x="1066800" y="1752600"/>
            <a:ext cx="6757988" cy="4643438"/>
          </a:xfrm>
          <a:prstGeom prst="rect">
            <a:avLst/>
          </a:prstGeom>
          <a:noFill/>
          <a:ln w="9525">
            <a:noFill/>
            <a:miter lim="800000"/>
            <a:headEnd/>
            <a:tailEnd/>
          </a:ln>
        </p:spPr>
      </p:pic>
      <p:sp>
        <p:nvSpPr>
          <p:cNvPr id="36869" name="Line 5"/>
          <p:cNvSpPr>
            <a:spLocks noChangeShapeType="1"/>
          </p:cNvSpPr>
          <p:nvPr/>
        </p:nvSpPr>
        <p:spPr bwMode="auto">
          <a:xfrm flipH="1">
            <a:off x="1295400" y="4714875"/>
            <a:ext cx="0" cy="1066800"/>
          </a:xfrm>
          <a:prstGeom prst="line">
            <a:avLst/>
          </a:prstGeom>
          <a:noFill/>
          <a:ln w="38100">
            <a:solidFill>
              <a:schemeClr val="tx1"/>
            </a:solidFill>
            <a:round/>
            <a:headEnd/>
            <a:tailEnd type="triangle" w="med" len="med"/>
          </a:ln>
        </p:spPr>
        <p:txBody>
          <a:bodyPr/>
          <a:lstStyle/>
          <a:p>
            <a:endParaRPr lang="en-MY"/>
          </a:p>
        </p:txBody>
      </p:sp>
      <p:sp>
        <p:nvSpPr>
          <p:cNvPr id="36870" name="Text Box 6"/>
          <p:cNvSpPr txBox="1">
            <a:spLocks noChangeArrowheads="1"/>
          </p:cNvSpPr>
          <p:nvPr/>
        </p:nvSpPr>
        <p:spPr bwMode="auto">
          <a:xfrm>
            <a:off x="2133600" y="4410075"/>
            <a:ext cx="1752600" cy="825500"/>
          </a:xfrm>
          <a:prstGeom prst="rect">
            <a:avLst/>
          </a:prstGeom>
          <a:noFill/>
          <a:ln w="9525">
            <a:noFill/>
            <a:miter lim="800000"/>
            <a:headEnd/>
            <a:tailEnd/>
          </a:ln>
        </p:spPr>
        <p:txBody>
          <a:bodyPr>
            <a:spAutoFit/>
          </a:bodyPr>
          <a:lstStyle/>
          <a:p>
            <a:r>
              <a:rPr lang="en-US" altLang="zh-CN" sz="1600">
                <a:ea typeface="宋体" pitchFamily="2" charset="-122"/>
              </a:rPr>
              <a:t>2. Click on </a:t>
            </a:r>
          </a:p>
          <a:p>
            <a:r>
              <a:rPr lang="en-US" altLang="zh-CN" sz="1600">
                <a:ea typeface="宋体" pitchFamily="2" charset="-122"/>
              </a:rPr>
              <a:t>“1841” and drag it the workspace.</a:t>
            </a:r>
          </a:p>
        </p:txBody>
      </p:sp>
      <p:sp>
        <p:nvSpPr>
          <p:cNvPr id="36871" name="Line 7"/>
          <p:cNvSpPr>
            <a:spLocks noChangeShapeType="1"/>
          </p:cNvSpPr>
          <p:nvPr/>
        </p:nvSpPr>
        <p:spPr bwMode="auto">
          <a:xfrm flipH="1">
            <a:off x="2590800" y="5248275"/>
            <a:ext cx="0" cy="533400"/>
          </a:xfrm>
          <a:prstGeom prst="line">
            <a:avLst/>
          </a:prstGeom>
          <a:noFill/>
          <a:ln w="38100">
            <a:solidFill>
              <a:schemeClr val="tx1"/>
            </a:solidFill>
            <a:round/>
            <a:headEnd/>
            <a:tailEnd type="triangle" w="med" len="med"/>
          </a:ln>
        </p:spPr>
        <p:txBody>
          <a:bodyPr/>
          <a:lstStyle/>
          <a:p>
            <a:endParaRPr lang="en-MY"/>
          </a:p>
        </p:txBody>
      </p:sp>
      <p:sp>
        <p:nvSpPr>
          <p:cNvPr id="36872" name="Text Box 8"/>
          <p:cNvSpPr txBox="1">
            <a:spLocks noChangeArrowheads="1"/>
          </p:cNvSpPr>
          <p:nvPr/>
        </p:nvSpPr>
        <p:spPr bwMode="auto">
          <a:xfrm>
            <a:off x="304800" y="4171950"/>
            <a:ext cx="1641475" cy="581025"/>
          </a:xfrm>
          <a:prstGeom prst="rect">
            <a:avLst/>
          </a:prstGeom>
          <a:noFill/>
          <a:ln w="9525">
            <a:noFill/>
            <a:miter lim="800000"/>
            <a:headEnd/>
            <a:tailEnd/>
          </a:ln>
        </p:spPr>
        <p:txBody>
          <a:bodyPr wrap="none">
            <a:spAutoFit/>
          </a:bodyPr>
          <a:lstStyle/>
          <a:p>
            <a:r>
              <a:rPr lang="en-US" altLang="zh-CN" sz="1600">
                <a:ea typeface="宋体" pitchFamily="2" charset="-122"/>
              </a:rPr>
              <a:t>1.Click here first</a:t>
            </a:r>
          </a:p>
          <a:p>
            <a:r>
              <a:rPr lang="en-US" altLang="zh-CN" sz="1600">
                <a:ea typeface="宋体" pitchFamily="2" charset="-122"/>
              </a:rPr>
              <a:t>to get “Routers”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smtClean="0">
                <a:ea typeface="宋体" pitchFamily="2" charset="-122"/>
              </a:rPr>
              <a:t> </a:t>
            </a:r>
            <a:r>
              <a:rPr lang="en-US" altLang="zh-CN" smtClean="0">
                <a:ea typeface="宋体" pitchFamily="2" charset="-122"/>
              </a:rPr>
              <a:t>Cisco 1841 router</a:t>
            </a:r>
            <a:endParaRPr lang="zh-CN" altLang="en-US" smtClean="0">
              <a:ea typeface="宋体" pitchFamily="2" charset="-122"/>
            </a:endParaRPr>
          </a:p>
        </p:txBody>
      </p:sp>
      <p:pic>
        <p:nvPicPr>
          <p:cNvPr id="37891" name="Picture 4"/>
          <p:cNvPicPr>
            <a:picLocks noChangeAspect="1" noChangeArrowheads="1"/>
          </p:cNvPicPr>
          <p:nvPr/>
        </p:nvPicPr>
        <p:blipFill>
          <a:blip r:embed="rId2" cstate="print"/>
          <a:srcRect/>
          <a:stretch>
            <a:fillRect/>
          </a:stretch>
        </p:blipFill>
        <p:spPr bwMode="auto">
          <a:xfrm>
            <a:off x="1828800" y="3886200"/>
            <a:ext cx="5715000" cy="2543175"/>
          </a:xfrm>
          <a:prstGeom prst="rect">
            <a:avLst/>
          </a:prstGeom>
          <a:noFill/>
          <a:ln w="9525">
            <a:noFill/>
            <a:miter lim="800000"/>
            <a:headEnd/>
            <a:tailEnd/>
          </a:ln>
        </p:spPr>
      </p:pic>
      <p:pic>
        <p:nvPicPr>
          <p:cNvPr id="37892" name="Picture 5"/>
          <p:cNvPicPr>
            <a:picLocks noChangeAspect="1" noChangeArrowheads="1"/>
          </p:cNvPicPr>
          <p:nvPr/>
        </p:nvPicPr>
        <p:blipFill>
          <a:blip r:embed="rId3" cstate="print"/>
          <a:srcRect/>
          <a:stretch>
            <a:fillRect/>
          </a:stretch>
        </p:blipFill>
        <p:spPr bwMode="auto">
          <a:xfrm>
            <a:off x="533400" y="2057400"/>
            <a:ext cx="8320088" cy="835025"/>
          </a:xfrm>
          <a:prstGeom prst="rect">
            <a:avLst/>
          </a:prstGeom>
          <a:noFill/>
          <a:ln w="9525">
            <a:noFill/>
            <a:miter lim="800000"/>
            <a:headEnd/>
            <a:tailEnd/>
          </a:ln>
        </p:spPr>
      </p:pic>
      <p:sp>
        <p:nvSpPr>
          <p:cNvPr id="37893" name="Text Box 6"/>
          <p:cNvSpPr txBox="1">
            <a:spLocks noChangeArrowheads="1"/>
          </p:cNvSpPr>
          <p:nvPr/>
        </p:nvSpPr>
        <p:spPr bwMode="auto">
          <a:xfrm>
            <a:off x="3657600" y="5867400"/>
            <a:ext cx="1481138" cy="396875"/>
          </a:xfrm>
          <a:prstGeom prst="rect">
            <a:avLst/>
          </a:prstGeom>
          <a:noFill/>
          <a:ln w="9525">
            <a:noFill/>
            <a:miter lim="800000"/>
            <a:headEnd/>
            <a:tailEnd/>
          </a:ln>
        </p:spPr>
        <p:txBody>
          <a:bodyPr wrap="none">
            <a:spAutoFit/>
          </a:bodyPr>
          <a:lstStyle/>
          <a:p>
            <a:r>
              <a:rPr lang="en-US" altLang="zh-CN" b="1" u="sng">
                <a:ea typeface="宋体" pitchFamily="2" charset="-122"/>
              </a:rPr>
              <a:t>Front View</a:t>
            </a:r>
          </a:p>
        </p:txBody>
      </p:sp>
      <p:sp>
        <p:nvSpPr>
          <p:cNvPr id="37894" name="Text Box 7"/>
          <p:cNvSpPr txBox="1">
            <a:spLocks noChangeArrowheads="1"/>
          </p:cNvSpPr>
          <p:nvPr/>
        </p:nvSpPr>
        <p:spPr bwMode="auto">
          <a:xfrm>
            <a:off x="4800600" y="1524000"/>
            <a:ext cx="1397000" cy="396875"/>
          </a:xfrm>
          <a:prstGeom prst="rect">
            <a:avLst/>
          </a:prstGeom>
          <a:noFill/>
          <a:ln w="9525">
            <a:noFill/>
            <a:miter lim="800000"/>
            <a:headEnd/>
            <a:tailEnd/>
          </a:ln>
        </p:spPr>
        <p:txBody>
          <a:bodyPr wrap="none">
            <a:spAutoFit/>
          </a:bodyPr>
          <a:lstStyle/>
          <a:p>
            <a:r>
              <a:rPr lang="en-US" altLang="zh-CN" b="1" u="sng">
                <a:ea typeface="宋体" pitchFamily="2" charset="-122"/>
              </a:rPr>
              <a:t>Rear View</a:t>
            </a:r>
          </a:p>
        </p:txBody>
      </p:sp>
      <p:sp>
        <p:nvSpPr>
          <p:cNvPr id="37895" name="Text Box 8"/>
          <p:cNvSpPr txBox="1">
            <a:spLocks noChangeArrowheads="1"/>
          </p:cNvSpPr>
          <p:nvPr/>
        </p:nvSpPr>
        <p:spPr bwMode="auto">
          <a:xfrm>
            <a:off x="6781800" y="3352800"/>
            <a:ext cx="1360488" cy="336550"/>
          </a:xfrm>
          <a:prstGeom prst="rect">
            <a:avLst/>
          </a:prstGeom>
          <a:noFill/>
          <a:ln w="9525">
            <a:noFill/>
            <a:miter lim="800000"/>
            <a:headEnd/>
            <a:tailEnd/>
          </a:ln>
        </p:spPr>
        <p:txBody>
          <a:bodyPr wrap="none">
            <a:spAutoFit/>
          </a:bodyPr>
          <a:lstStyle/>
          <a:p>
            <a:r>
              <a:rPr lang="en-US" altLang="zh-CN" sz="1600">
                <a:ea typeface="宋体" pitchFamily="2" charset="-122"/>
              </a:rPr>
              <a:t>On/off switch</a:t>
            </a:r>
          </a:p>
        </p:txBody>
      </p:sp>
      <p:sp>
        <p:nvSpPr>
          <p:cNvPr id="37896" name="Line 9"/>
          <p:cNvSpPr>
            <a:spLocks noChangeShapeType="1"/>
          </p:cNvSpPr>
          <p:nvPr/>
        </p:nvSpPr>
        <p:spPr bwMode="auto">
          <a:xfrm flipV="1">
            <a:off x="7391400" y="2971800"/>
            <a:ext cx="0" cy="381000"/>
          </a:xfrm>
          <a:prstGeom prst="line">
            <a:avLst/>
          </a:prstGeom>
          <a:noFill/>
          <a:ln w="38100">
            <a:solidFill>
              <a:schemeClr val="tx1"/>
            </a:solidFill>
            <a:round/>
            <a:headEnd/>
            <a:tailEnd type="triangle" w="med" len="med"/>
          </a:ln>
        </p:spPr>
        <p:txBody>
          <a:bodyPr/>
          <a:lstStyle/>
          <a:p>
            <a:endParaRPr lang="en-MY"/>
          </a:p>
        </p:txBody>
      </p:sp>
      <p:sp>
        <p:nvSpPr>
          <p:cNvPr id="37897" name="Text Box 10"/>
          <p:cNvSpPr txBox="1">
            <a:spLocks noChangeArrowheads="1"/>
          </p:cNvSpPr>
          <p:nvPr/>
        </p:nvSpPr>
        <p:spPr bwMode="auto">
          <a:xfrm>
            <a:off x="4953000" y="3124200"/>
            <a:ext cx="1785938" cy="581025"/>
          </a:xfrm>
          <a:prstGeom prst="rect">
            <a:avLst/>
          </a:prstGeom>
          <a:noFill/>
          <a:ln w="9525">
            <a:noFill/>
            <a:miter lim="800000"/>
            <a:headEnd/>
            <a:tailEnd/>
          </a:ln>
        </p:spPr>
        <p:txBody>
          <a:bodyPr wrap="none">
            <a:spAutoFit/>
          </a:bodyPr>
          <a:lstStyle/>
          <a:p>
            <a:r>
              <a:rPr lang="en-US" altLang="zh-CN" sz="1600">
                <a:ea typeface="宋体" pitchFamily="2" charset="-122"/>
              </a:rPr>
              <a:t>Slot for module</a:t>
            </a:r>
          </a:p>
          <a:p>
            <a:r>
              <a:rPr lang="en-US" altLang="zh-CN" sz="1600">
                <a:ea typeface="宋体" pitchFamily="2" charset="-122"/>
              </a:rPr>
              <a:t>(will discuss later)</a:t>
            </a:r>
          </a:p>
        </p:txBody>
      </p:sp>
      <p:sp>
        <p:nvSpPr>
          <p:cNvPr id="37898" name="Text Box 11"/>
          <p:cNvSpPr txBox="1">
            <a:spLocks noChangeArrowheads="1"/>
          </p:cNvSpPr>
          <p:nvPr/>
        </p:nvSpPr>
        <p:spPr bwMode="auto">
          <a:xfrm>
            <a:off x="762000" y="3124200"/>
            <a:ext cx="1785938" cy="581025"/>
          </a:xfrm>
          <a:prstGeom prst="rect">
            <a:avLst/>
          </a:prstGeom>
          <a:noFill/>
          <a:ln w="9525">
            <a:noFill/>
            <a:miter lim="800000"/>
            <a:headEnd/>
            <a:tailEnd/>
          </a:ln>
        </p:spPr>
        <p:txBody>
          <a:bodyPr wrap="none">
            <a:spAutoFit/>
          </a:bodyPr>
          <a:lstStyle/>
          <a:p>
            <a:r>
              <a:rPr lang="en-US" altLang="zh-CN" sz="1600">
                <a:ea typeface="宋体" pitchFamily="2" charset="-122"/>
              </a:rPr>
              <a:t>Slot for module</a:t>
            </a:r>
          </a:p>
          <a:p>
            <a:r>
              <a:rPr lang="en-US" altLang="zh-CN" sz="1600">
                <a:ea typeface="宋体" pitchFamily="2" charset="-122"/>
              </a:rPr>
              <a:t>(will discuss later)</a:t>
            </a:r>
          </a:p>
        </p:txBody>
      </p:sp>
      <p:sp>
        <p:nvSpPr>
          <p:cNvPr id="37899" name="Line 12"/>
          <p:cNvSpPr>
            <a:spLocks noChangeShapeType="1"/>
          </p:cNvSpPr>
          <p:nvPr/>
        </p:nvSpPr>
        <p:spPr bwMode="auto">
          <a:xfrm flipV="1">
            <a:off x="5715000" y="2514600"/>
            <a:ext cx="0" cy="533400"/>
          </a:xfrm>
          <a:prstGeom prst="line">
            <a:avLst/>
          </a:prstGeom>
          <a:noFill/>
          <a:ln w="38100">
            <a:solidFill>
              <a:schemeClr val="tx1"/>
            </a:solidFill>
            <a:round/>
            <a:headEnd/>
            <a:tailEnd type="triangle" w="med" len="med"/>
          </a:ln>
        </p:spPr>
        <p:txBody>
          <a:bodyPr/>
          <a:lstStyle/>
          <a:p>
            <a:endParaRPr lang="en-MY"/>
          </a:p>
        </p:txBody>
      </p:sp>
      <p:sp>
        <p:nvSpPr>
          <p:cNvPr id="37900" name="Line 13"/>
          <p:cNvSpPr>
            <a:spLocks noChangeShapeType="1"/>
          </p:cNvSpPr>
          <p:nvPr/>
        </p:nvSpPr>
        <p:spPr bwMode="auto">
          <a:xfrm flipV="1">
            <a:off x="1676400" y="2514600"/>
            <a:ext cx="0" cy="533400"/>
          </a:xfrm>
          <a:prstGeom prst="line">
            <a:avLst/>
          </a:prstGeom>
          <a:noFill/>
          <a:ln w="38100">
            <a:solidFill>
              <a:schemeClr val="tx1"/>
            </a:solidFill>
            <a:round/>
            <a:headEnd/>
            <a:tailEnd type="triangle" w="med" len="med"/>
          </a:ln>
        </p:spPr>
        <p:txBody>
          <a:bodyPr/>
          <a:lstStyle/>
          <a:p>
            <a:endParaRPr lang="en-MY"/>
          </a:p>
        </p:txBody>
      </p:sp>
      <p:sp>
        <p:nvSpPr>
          <p:cNvPr id="37901" name="Text Box 14"/>
          <p:cNvSpPr txBox="1">
            <a:spLocks noChangeArrowheads="1"/>
          </p:cNvSpPr>
          <p:nvPr/>
        </p:nvSpPr>
        <p:spPr bwMode="auto">
          <a:xfrm>
            <a:off x="2667000" y="3200400"/>
            <a:ext cx="1677988" cy="1069975"/>
          </a:xfrm>
          <a:prstGeom prst="rect">
            <a:avLst/>
          </a:prstGeom>
          <a:noFill/>
          <a:ln w="9525">
            <a:noFill/>
            <a:miter lim="800000"/>
            <a:headEnd/>
            <a:tailEnd/>
          </a:ln>
        </p:spPr>
        <p:txBody>
          <a:bodyPr wrap="none">
            <a:spAutoFit/>
          </a:bodyPr>
          <a:lstStyle/>
          <a:p>
            <a:r>
              <a:rPr lang="en-US" altLang="zh-CN" sz="1600">
                <a:ea typeface="宋体" pitchFamily="2" charset="-122"/>
              </a:rPr>
              <a:t>Fast </a:t>
            </a:r>
          </a:p>
          <a:p>
            <a:r>
              <a:rPr lang="en-US" altLang="zh-CN" sz="1600">
                <a:ea typeface="宋体" pitchFamily="2" charset="-122"/>
              </a:rPr>
              <a:t>Ethernet</a:t>
            </a:r>
          </a:p>
          <a:p>
            <a:r>
              <a:rPr lang="en-US" altLang="zh-CN" sz="1600">
                <a:ea typeface="宋体" pitchFamily="2" charset="-122"/>
              </a:rPr>
              <a:t>ports</a:t>
            </a:r>
          </a:p>
          <a:p>
            <a:r>
              <a:rPr lang="en-US" altLang="zh-CN" sz="1600">
                <a:ea typeface="宋体" pitchFamily="2" charset="-122"/>
              </a:rPr>
              <a:t>(fa0/0 and fa0/1)</a:t>
            </a:r>
          </a:p>
        </p:txBody>
      </p:sp>
      <p:sp>
        <p:nvSpPr>
          <p:cNvPr id="37902" name="Text Box 15"/>
          <p:cNvSpPr txBox="1">
            <a:spLocks noChangeArrowheads="1"/>
          </p:cNvSpPr>
          <p:nvPr/>
        </p:nvSpPr>
        <p:spPr bwMode="auto">
          <a:xfrm>
            <a:off x="2590800" y="1524000"/>
            <a:ext cx="1524000" cy="336550"/>
          </a:xfrm>
          <a:prstGeom prst="rect">
            <a:avLst/>
          </a:prstGeom>
          <a:noFill/>
          <a:ln w="9525">
            <a:noFill/>
            <a:miter lim="800000"/>
            <a:headEnd/>
            <a:tailEnd/>
          </a:ln>
        </p:spPr>
        <p:txBody>
          <a:bodyPr>
            <a:spAutoFit/>
          </a:bodyPr>
          <a:lstStyle/>
          <a:p>
            <a:r>
              <a:rPr lang="en-US" altLang="zh-CN" sz="1600">
                <a:ea typeface="宋体" pitchFamily="2" charset="-122"/>
              </a:rPr>
              <a:t>Console port</a:t>
            </a:r>
          </a:p>
        </p:txBody>
      </p:sp>
      <p:sp>
        <p:nvSpPr>
          <p:cNvPr id="37903" name="Text Box 16"/>
          <p:cNvSpPr txBox="1">
            <a:spLocks noChangeArrowheads="1"/>
          </p:cNvSpPr>
          <p:nvPr/>
        </p:nvSpPr>
        <p:spPr bwMode="auto">
          <a:xfrm>
            <a:off x="3733800" y="3429000"/>
            <a:ext cx="1143000" cy="336550"/>
          </a:xfrm>
          <a:prstGeom prst="rect">
            <a:avLst/>
          </a:prstGeom>
          <a:noFill/>
          <a:ln w="9525">
            <a:noFill/>
            <a:miter lim="800000"/>
            <a:headEnd/>
            <a:tailEnd/>
          </a:ln>
        </p:spPr>
        <p:txBody>
          <a:bodyPr>
            <a:spAutoFit/>
          </a:bodyPr>
          <a:lstStyle/>
          <a:p>
            <a:r>
              <a:rPr lang="en-US" altLang="zh-CN" sz="1600">
                <a:ea typeface="宋体" pitchFamily="2" charset="-122"/>
              </a:rPr>
              <a:t>Aux port</a:t>
            </a:r>
          </a:p>
        </p:txBody>
      </p:sp>
      <p:sp>
        <p:nvSpPr>
          <p:cNvPr id="37904" name="Line 17"/>
          <p:cNvSpPr>
            <a:spLocks noChangeShapeType="1"/>
          </p:cNvSpPr>
          <p:nvPr/>
        </p:nvSpPr>
        <p:spPr bwMode="auto">
          <a:xfrm flipV="1">
            <a:off x="3124200" y="2362200"/>
            <a:ext cx="685800" cy="838200"/>
          </a:xfrm>
          <a:prstGeom prst="line">
            <a:avLst/>
          </a:prstGeom>
          <a:noFill/>
          <a:ln w="38100">
            <a:solidFill>
              <a:schemeClr val="tx1"/>
            </a:solidFill>
            <a:round/>
            <a:headEnd/>
            <a:tailEnd type="triangle" w="med" len="med"/>
          </a:ln>
        </p:spPr>
        <p:txBody>
          <a:bodyPr/>
          <a:lstStyle/>
          <a:p>
            <a:endParaRPr lang="en-MY"/>
          </a:p>
        </p:txBody>
      </p:sp>
      <p:sp>
        <p:nvSpPr>
          <p:cNvPr id="37905" name="Line 18"/>
          <p:cNvSpPr>
            <a:spLocks noChangeShapeType="1"/>
          </p:cNvSpPr>
          <p:nvPr/>
        </p:nvSpPr>
        <p:spPr bwMode="auto">
          <a:xfrm flipV="1">
            <a:off x="3352800" y="2819400"/>
            <a:ext cx="457200" cy="609600"/>
          </a:xfrm>
          <a:prstGeom prst="line">
            <a:avLst/>
          </a:prstGeom>
          <a:noFill/>
          <a:ln w="38100">
            <a:solidFill>
              <a:schemeClr val="tx1"/>
            </a:solidFill>
            <a:round/>
            <a:headEnd/>
            <a:tailEnd type="triangle" w="med" len="med"/>
          </a:ln>
        </p:spPr>
        <p:txBody>
          <a:bodyPr/>
          <a:lstStyle/>
          <a:p>
            <a:endParaRPr lang="en-MY"/>
          </a:p>
        </p:txBody>
      </p:sp>
      <p:sp>
        <p:nvSpPr>
          <p:cNvPr id="37906" name="Line 19"/>
          <p:cNvSpPr>
            <a:spLocks noChangeShapeType="1"/>
          </p:cNvSpPr>
          <p:nvPr/>
        </p:nvSpPr>
        <p:spPr bwMode="auto">
          <a:xfrm flipV="1">
            <a:off x="4343400" y="2895600"/>
            <a:ext cx="0" cy="533400"/>
          </a:xfrm>
          <a:prstGeom prst="line">
            <a:avLst/>
          </a:prstGeom>
          <a:noFill/>
          <a:ln w="38100">
            <a:solidFill>
              <a:schemeClr val="tx1"/>
            </a:solidFill>
            <a:round/>
            <a:headEnd/>
            <a:tailEnd type="triangle" w="med" len="med"/>
          </a:ln>
        </p:spPr>
        <p:txBody>
          <a:bodyPr/>
          <a:lstStyle/>
          <a:p>
            <a:endParaRPr lang="en-MY"/>
          </a:p>
        </p:txBody>
      </p:sp>
      <p:sp>
        <p:nvSpPr>
          <p:cNvPr id="37907" name="Line 20"/>
          <p:cNvSpPr>
            <a:spLocks noChangeShapeType="1"/>
          </p:cNvSpPr>
          <p:nvPr/>
        </p:nvSpPr>
        <p:spPr bwMode="auto">
          <a:xfrm>
            <a:off x="3886200" y="1828800"/>
            <a:ext cx="457200" cy="2286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smtClean="0">
                <a:ea typeface="宋体" pitchFamily="2" charset="-122"/>
              </a:rPr>
              <a:t>Connecting Router to Switch - 1</a:t>
            </a:r>
          </a:p>
        </p:txBody>
      </p:sp>
      <p:pic>
        <p:nvPicPr>
          <p:cNvPr id="38915" name="Picture 4"/>
          <p:cNvPicPr>
            <a:picLocks noChangeAspect="1" noChangeArrowheads="1"/>
          </p:cNvPicPr>
          <p:nvPr/>
        </p:nvPicPr>
        <p:blipFill>
          <a:blip r:embed="rId2" cstate="print"/>
          <a:srcRect/>
          <a:stretch>
            <a:fillRect/>
          </a:stretch>
        </p:blipFill>
        <p:spPr bwMode="auto">
          <a:xfrm>
            <a:off x="1676400" y="1447800"/>
            <a:ext cx="6781800" cy="4665663"/>
          </a:xfrm>
          <a:prstGeom prst="rect">
            <a:avLst/>
          </a:prstGeom>
          <a:noFill/>
          <a:ln w="9525">
            <a:noFill/>
            <a:miter lim="800000"/>
            <a:headEnd/>
            <a:tailEnd/>
          </a:ln>
        </p:spPr>
      </p:pic>
      <p:sp>
        <p:nvSpPr>
          <p:cNvPr id="38916" name="Line 5"/>
          <p:cNvSpPr>
            <a:spLocks noChangeShapeType="1"/>
          </p:cNvSpPr>
          <p:nvPr/>
        </p:nvSpPr>
        <p:spPr bwMode="auto">
          <a:xfrm>
            <a:off x="1981200" y="4562475"/>
            <a:ext cx="762000" cy="914400"/>
          </a:xfrm>
          <a:prstGeom prst="line">
            <a:avLst/>
          </a:prstGeom>
          <a:noFill/>
          <a:ln w="38100">
            <a:solidFill>
              <a:schemeClr val="tx1"/>
            </a:solidFill>
            <a:round/>
            <a:headEnd/>
            <a:tailEnd type="triangle" w="med" len="med"/>
          </a:ln>
        </p:spPr>
        <p:txBody>
          <a:bodyPr/>
          <a:lstStyle/>
          <a:p>
            <a:endParaRPr lang="en-MY"/>
          </a:p>
        </p:txBody>
      </p:sp>
      <p:sp>
        <p:nvSpPr>
          <p:cNvPr id="38917" name="Text Box 6"/>
          <p:cNvSpPr txBox="1">
            <a:spLocks noChangeArrowheads="1"/>
          </p:cNvSpPr>
          <p:nvPr/>
        </p:nvSpPr>
        <p:spPr bwMode="auto">
          <a:xfrm>
            <a:off x="2514600" y="4114800"/>
            <a:ext cx="1776413" cy="825500"/>
          </a:xfrm>
          <a:prstGeom prst="rect">
            <a:avLst/>
          </a:prstGeom>
          <a:noFill/>
          <a:ln w="9525">
            <a:noFill/>
            <a:miter lim="800000"/>
            <a:headEnd/>
            <a:tailEnd/>
          </a:ln>
        </p:spPr>
        <p:txBody>
          <a:bodyPr wrap="none">
            <a:spAutoFit/>
          </a:bodyPr>
          <a:lstStyle/>
          <a:p>
            <a:r>
              <a:rPr lang="en-US" altLang="zh-CN" sz="1600">
                <a:ea typeface="宋体" pitchFamily="2" charset="-122"/>
              </a:rPr>
              <a:t>2. Click on </a:t>
            </a:r>
          </a:p>
          <a:p>
            <a:r>
              <a:rPr lang="en-US" altLang="zh-CN" sz="1600">
                <a:ea typeface="宋体" pitchFamily="2" charset="-122"/>
              </a:rPr>
              <a:t>“Copper </a:t>
            </a:r>
          </a:p>
          <a:p>
            <a:r>
              <a:rPr lang="en-US" altLang="zh-CN" sz="1600">
                <a:ea typeface="宋体" pitchFamily="2" charset="-122"/>
              </a:rPr>
              <a:t>Straight-Through”</a:t>
            </a:r>
          </a:p>
        </p:txBody>
      </p:sp>
      <p:sp>
        <p:nvSpPr>
          <p:cNvPr id="38918" name="Line 7"/>
          <p:cNvSpPr>
            <a:spLocks noChangeShapeType="1"/>
          </p:cNvSpPr>
          <p:nvPr/>
        </p:nvSpPr>
        <p:spPr bwMode="auto">
          <a:xfrm>
            <a:off x="3505200" y="4876800"/>
            <a:ext cx="381000" cy="609600"/>
          </a:xfrm>
          <a:prstGeom prst="line">
            <a:avLst/>
          </a:prstGeom>
          <a:noFill/>
          <a:ln w="38100">
            <a:solidFill>
              <a:schemeClr val="tx1"/>
            </a:solidFill>
            <a:round/>
            <a:headEnd/>
            <a:tailEnd type="triangle" w="med" len="med"/>
          </a:ln>
        </p:spPr>
        <p:txBody>
          <a:bodyPr/>
          <a:lstStyle/>
          <a:p>
            <a:endParaRPr lang="en-MY"/>
          </a:p>
        </p:txBody>
      </p:sp>
      <p:sp>
        <p:nvSpPr>
          <p:cNvPr id="38919" name="Text Box 8"/>
          <p:cNvSpPr txBox="1">
            <a:spLocks noChangeArrowheads="1"/>
          </p:cNvSpPr>
          <p:nvPr/>
        </p:nvSpPr>
        <p:spPr bwMode="auto">
          <a:xfrm>
            <a:off x="381000" y="4038600"/>
            <a:ext cx="1878013" cy="581025"/>
          </a:xfrm>
          <a:prstGeom prst="rect">
            <a:avLst/>
          </a:prstGeom>
          <a:noFill/>
          <a:ln w="9525">
            <a:noFill/>
            <a:miter lim="800000"/>
            <a:headEnd/>
            <a:tailEnd/>
          </a:ln>
        </p:spPr>
        <p:txBody>
          <a:bodyPr wrap="none">
            <a:spAutoFit/>
          </a:bodyPr>
          <a:lstStyle/>
          <a:p>
            <a:r>
              <a:rPr lang="en-US" altLang="zh-CN" sz="1600">
                <a:ea typeface="宋体" pitchFamily="2" charset="-122"/>
              </a:rPr>
              <a:t>1.Click here first</a:t>
            </a:r>
          </a:p>
          <a:p>
            <a:r>
              <a:rPr lang="en-US" altLang="zh-CN" sz="1600">
                <a:ea typeface="宋体" pitchFamily="2" charset="-122"/>
              </a:rPr>
              <a:t>to get Connections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smtClean="0">
                <a:ea typeface="宋体" pitchFamily="2" charset="-122"/>
              </a:rPr>
              <a:t>Connecting Router to Switch - 2</a:t>
            </a:r>
            <a:endParaRPr lang="zh-CN" altLang="en-US" smtClean="0">
              <a:ea typeface="宋体" pitchFamily="2" charset="-122"/>
            </a:endParaRPr>
          </a:p>
        </p:txBody>
      </p:sp>
      <p:pic>
        <p:nvPicPr>
          <p:cNvPr id="39939" name="Picture 4"/>
          <p:cNvPicPr>
            <a:picLocks noChangeAspect="1" noChangeArrowheads="1"/>
          </p:cNvPicPr>
          <p:nvPr/>
        </p:nvPicPr>
        <p:blipFill>
          <a:blip r:embed="rId2" cstate="print"/>
          <a:srcRect/>
          <a:stretch>
            <a:fillRect/>
          </a:stretch>
        </p:blipFill>
        <p:spPr bwMode="auto">
          <a:xfrm>
            <a:off x="1066800" y="1371600"/>
            <a:ext cx="7086600" cy="4870450"/>
          </a:xfrm>
          <a:prstGeom prst="rect">
            <a:avLst/>
          </a:prstGeom>
          <a:noFill/>
          <a:ln w="9525">
            <a:noFill/>
            <a:miter lim="800000"/>
            <a:headEnd/>
            <a:tailEnd/>
          </a:ln>
        </p:spPr>
      </p:pic>
      <p:sp>
        <p:nvSpPr>
          <p:cNvPr id="39940" name="Text Box 5"/>
          <p:cNvSpPr txBox="1">
            <a:spLocks noChangeArrowheads="1"/>
          </p:cNvSpPr>
          <p:nvPr/>
        </p:nvSpPr>
        <p:spPr bwMode="auto">
          <a:xfrm>
            <a:off x="1752600" y="4191000"/>
            <a:ext cx="1695450" cy="825500"/>
          </a:xfrm>
          <a:prstGeom prst="rect">
            <a:avLst/>
          </a:prstGeom>
          <a:noFill/>
          <a:ln w="9525">
            <a:noFill/>
            <a:miter lim="800000"/>
            <a:headEnd/>
            <a:tailEnd/>
          </a:ln>
        </p:spPr>
        <p:txBody>
          <a:bodyPr wrap="none">
            <a:spAutoFit/>
          </a:bodyPr>
          <a:lstStyle/>
          <a:p>
            <a:r>
              <a:rPr lang="en-US" altLang="zh-CN" sz="1600">
                <a:ea typeface="宋体" pitchFamily="2" charset="-122"/>
              </a:rPr>
              <a:t>3. Click on </a:t>
            </a:r>
          </a:p>
          <a:p>
            <a:r>
              <a:rPr lang="en-US" altLang="zh-CN" sz="1600">
                <a:ea typeface="宋体" pitchFamily="2" charset="-122"/>
              </a:rPr>
              <a:t>Router0, a small</a:t>
            </a:r>
          </a:p>
          <a:p>
            <a:r>
              <a:rPr lang="en-US" altLang="zh-CN" sz="1600">
                <a:ea typeface="宋体" pitchFamily="2" charset="-122"/>
              </a:rPr>
              <a:t>window pops up.</a:t>
            </a:r>
          </a:p>
        </p:txBody>
      </p:sp>
      <p:sp>
        <p:nvSpPr>
          <p:cNvPr id="39941" name="Line 6"/>
          <p:cNvSpPr>
            <a:spLocks noChangeShapeType="1"/>
          </p:cNvSpPr>
          <p:nvPr/>
        </p:nvSpPr>
        <p:spPr bwMode="auto">
          <a:xfrm>
            <a:off x="3429000" y="4648200"/>
            <a:ext cx="838200" cy="0"/>
          </a:xfrm>
          <a:prstGeom prst="line">
            <a:avLst/>
          </a:prstGeom>
          <a:noFill/>
          <a:ln w="38100">
            <a:solidFill>
              <a:schemeClr val="tx1"/>
            </a:solidFill>
            <a:round/>
            <a:headEnd/>
            <a:tailEnd type="triangle" w="med" len="med"/>
          </a:ln>
        </p:spPr>
        <p:txBody>
          <a:bodyPr/>
          <a:lstStyle/>
          <a:p>
            <a:endParaRPr lang="en-MY"/>
          </a:p>
        </p:txBody>
      </p:sp>
      <p:sp>
        <p:nvSpPr>
          <p:cNvPr id="39942" name="Text Box 7"/>
          <p:cNvSpPr txBox="1">
            <a:spLocks noChangeArrowheads="1"/>
          </p:cNvSpPr>
          <p:nvPr/>
        </p:nvSpPr>
        <p:spPr bwMode="auto">
          <a:xfrm>
            <a:off x="5715000" y="4114800"/>
            <a:ext cx="1687513" cy="825500"/>
          </a:xfrm>
          <a:prstGeom prst="rect">
            <a:avLst/>
          </a:prstGeom>
          <a:noFill/>
          <a:ln w="9525">
            <a:noFill/>
            <a:miter lim="800000"/>
            <a:headEnd/>
            <a:tailEnd/>
          </a:ln>
        </p:spPr>
        <p:txBody>
          <a:bodyPr wrap="none">
            <a:spAutoFit/>
          </a:bodyPr>
          <a:lstStyle/>
          <a:p>
            <a:r>
              <a:rPr lang="en-US" altLang="zh-CN" sz="1600">
                <a:ea typeface="宋体" pitchFamily="2" charset="-122"/>
              </a:rPr>
              <a:t>4. Select </a:t>
            </a:r>
          </a:p>
          <a:p>
            <a:r>
              <a:rPr lang="en-US" altLang="zh-CN" sz="1600">
                <a:ea typeface="宋体" pitchFamily="2" charset="-122"/>
              </a:rPr>
              <a:t>FastEthernet0/0,</a:t>
            </a:r>
          </a:p>
          <a:p>
            <a:r>
              <a:rPr lang="en-US" altLang="zh-CN" sz="1600">
                <a:ea typeface="宋体" pitchFamily="2" charset="-122"/>
              </a:rPr>
              <a:t>then click on it</a:t>
            </a:r>
          </a:p>
        </p:txBody>
      </p:sp>
      <p:sp>
        <p:nvSpPr>
          <p:cNvPr id="39943" name="Line 8"/>
          <p:cNvSpPr>
            <a:spLocks noChangeShapeType="1"/>
          </p:cNvSpPr>
          <p:nvPr/>
        </p:nvSpPr>
        <p:spPr bwMode="auto">
          <a:xfrm flipH="1">
            <a:off x="5410200" y="4546600"/>
            <a:ext cx="304800" cy="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smtClean="0">
                <a:ea typeface="宋体" pitchFamily="2" charset="-122"/>
              </a:rPr>
              <a:t>Connecting Router to Switch - 3</a:t>
            </a:r>
            <a:endParaRPr lang="zh-CN" altLang="en-US" smtClean="0">
              <a:ea typeface="宋体" pitchFamily="2" charset="-122"/>
            </a:endParaRPr>
          </a:p>
        </p:txBody>
      </p:sp>
      <p:pic>
        <p:nvPicPr>
          <p:cNvPr id="40963" name="Picture 4"/>
          <p:cNvPicPr>
            <a:picLocks noChangeAspect="1" noChangeArrowheads="1"/>
          </p:cNvPicPr>
          <p:nvPr/>
        </p:nvPicPr>
        <p:blipFill>
          <a:blip r:embed="rId2" cstate="print"/>
          <a:srcRect/>
          <a:stretch>
            <a:fillRect/>
          </a:stretch>
        </p:blipFill>
        <p:spPr bwMode="auto">
          <a:xfrm>
            <a:off x="1143000" y="1447800"/>
            <a:ext cx="6934200" cy="4778375"/>
          </a:xfrm>
          <a:prstGeom prst="rect">
            <a:avLst/>
          </a:prstGeom>
          <a:noFill/>
          <a:ln w="9525">
            <a:noFill/>
            <a:miter lim="800000"/>
            <a:headEnd/>
            <a:tailEnd/>
          </a:ln>
        </p:spPr>
      </p:pic>
      <p:sp>
        <p:nvSpPr>
          <p:cNvPr id="40964" name="Text Box 5"/>
          <p:cNvSpPr txBox="1">
            <a:spLocks noChangeArrowheads="1"/>
          </p:cNvSpPr>
          <p:nvPr/>
        </p:nvSpPr>
        <p:spPr bwMode="auto">
          <a:xfrm>
            <a:off x="5334000" y="2362200"/>
            <a:ext cx="1898650" cy="1069975"/>
          </a:xfrm>
          <a:prstGeom prst="rect">
            <a:avLst/>
          </a:prstGeom>
          <a:noFill/>
          <a:ln w="9525">
            <a:noFill/>
            <a:miter lim="800000"/>
            <a:headEnd/>
            <a:tailEnd/>
          </a:ln>
        </p:spPr>
        <p:txBody>
          <a:bodyPr wrap="none">
            <a:spAutoFit/>
          </a:bodyPr>
          <a:lstStyle/>
          <a:p>
            <a:r>
              <a:rPr lang="en-US" altLang="zh-CN" sz="1600">
                <a:ea typeface="宋体" pitchFamily="2" charset="-122"/>
              </a:rPr>
              <a:t>6. Click on Switch0</a:t>
            </a:r>
          </a:p>
          <a:p>
            <a:r>
              <a:rPr lang="en-US" altLang="zh-CN" sz="1600">
                <a:ea typeface="宋体" pitchFamily="2" charset="-122"/>
              </a:rPr>
              <a:t>Select </a:t>
            </a:r>
          </a:p>
          <a:p>
            <a:r>
              <a:rPr lang="en-US" altLang="zh-CN" sz="1600">
                <a:ea typeface="宋体" pitchFamily="2" charset="-122"/>
              </a:rPr>
              <a:t>FastEthernet0/4,</a:t>
            </a:r>
          </a:p>
          <a:p>
            <a:r>
              <a:rPr lang="en-US" altLang="zh-CN" sz="1600">
                <a:ea typeface="宋体" pitchFamily="2" charset="-122"/>
              </a:rPr>
              <a:t>then click on it</a:t>
            </a:r>
          </a:p>
        </p:txBody>
      </p:sp>
      <p:sp>
        <p:nvSpPr>
          <p:cNvPr id="40965" name="Line 6"/>
          <p:cNvSpPr>
            <a:spLocks noChangeShapeType="1"/>
          </p:cNvSpPr>
          <p:nvPr/>
        </p:nvSpPr>
        <p:spPr bwMode="auto">
          <a:xfrm flipH="1">
            <a:off x="4343400" y="2895600"/>
            <a:ext cx="990600" cy="609600"/>
          </a:xfrm>
          <a:prstGeom prst="line">
            <a:avLst/>
          </a:prstGeom>
          <a:noFill/>
          <a:ln w="38100">
            <a:solidFill>
              <a:schemeClr val="tx1"/>
            </a:solidFill>
            <a:round/>
            <a:headEnd/>
            <a:tailEnd type="triangle" w="med" len="med"/>
          </a:ln>
        </p:spPr>
        <p:txBody>
          <a:bodyPr/>
          <a:lstStyle/>
          <a:p>
            <a:endParaRPr lang="en-MY"/>
          </a:p>
        </p:txBody>
      </p:sp>
      <p:sp>
        <p:nvSpPr>
          <p:cNvPr id="40966" name="Text Box 7"/>
          <p:cNvSpPr txBox="1">
            <a:spLocks noChangeArrowheads="1"/>
          </p:cNvSpPr>
          <p:nvPr/>
        </p:nvSpPr>
        <p:spPr bwMode="auto">
          <a:xfrm>
            <a:off x="1905000" y="4267200"/>
            <a:ext cx="2025650" cy="581025"/>
          </a:xfrm>
          <a:prstGeom prst="rect">
            <a:avLst/>
          </a:prstGeom>
          <a:noFill/>
          <a:ln w="9525">
            <a:noFill/>
            <a:miter lim="800000"/>
            <a:headEnd/>
            <a:tailEnd/>
          </a:ln>
        </p:spPr>
        <p:txBody>
          <a:bodyPr wrap="none">
            <a:spAutoFit/>
          </a:bodyPr>
          <a:lstStyle/>
          <a:p>
            <a:r>
              <a:rPr lang="en-US" altLang="zh-CN" sz="1600">
                <a:ea typeface="宋体" pitchFamily="2" charset="-122"/>
              </a:rPr>
              <a:t>7. Red bubble</a:t>
            </a:r>
          </a:p>
          <a:p>
            <a:r>
              <a:rPr lang="en-US" altLang="zh-CN" sz="1600">
                <a:ea typeface="宋体" pitchFamily="2" charset="-122"/>
              </a:rPr>
              <a:t>(not communicating)</a:t>
            </a:r>
          </a:p>
        </p:txBody>
      </p:sp>
      <p:sp>
        <p:nvSpPr>
          <p:cNvPr id="40967" name="Line 8"/>
          <p:cNvSpPr>
            <a:spLocks noChangeShapeType="1"/>
          </p:cNvSpPr>
          <p:nvPr/>
        </p:nvSpPr>
        <p:spPr bwMode="auto">
          <a:xfrm flipV="1">
            <a:off x="3276600" y="3962400"/>
            <a:ext cx="990600" cy="381000"/>
          </a:xfrm>
          <a:prstGeom prst="line">
            <a:avLst/>
          </a:prstGeom>
          <a:noFill/>
          <a:ln w="38100">
            <a:solidFill>
              <a:schemeClr val="tx1"/>
            </a:solidFill>
            <a:round/>
            <a:headEnd/>
            <a:tailEnd type="triangle" w="med" len="med"/>
          </a:ln>
        </p:spPr>
        <p:txBody>
          <a:bodyPr/>
          <a:lstStyle/>
          <a:p>
            <a:endParaRPr lang="en-MY"/>
          </a:p>
        </p:txBody>
      </p:sp>
      <p:sp>
        <p:nvSpPr>
          <p:cNvPr id="40968" name="Line 9"/>
          <p:cNvSpPr>
            <a:spLocks noChangeShapeType="1"/>
          </p:cNvSpPr>
          <p:nvPr/>
        </p:nvSpPr>
        <p:spPr bwMode="auto">
          <a:xfrm flipV="1">
            <a:off x="3810000" y="4267200"/>
            <a:ext cx="685800" cy="228600"/>
          </a:xfrm>
          <a:prstGeom prst="line">
            <a:avLst/>
          </a:prstGeom>
          <a:noFill/>
          <a:ln w="38100">
            <a:solidFill>
              <a:schemeClr val="tx1"/>
            </a:solidFill>
            <a:round/>
            <a:headEnd/>
            <a:tailEnd type="triangle" w="med" len="med"/>
          </a:ln>
        </p:spPr>
        <p:txBody>
          <a:bodyPr/>
          <a:lstStyle/>
          <a:p>
            <a:endParaRPr lang="en-MY"/>
          </a:p>
        </p:txBody>
      </p:sp>
      <p:sp>
        <p:nvSpPr>
          <p:cNvPr id="40969" name="Text Box 10"/>
          <p:cNvSpPr txBox="1">
            <a:spLocks noChangeArrowheads="1"/>
          </p:cNvSpPr>
          <p:nvPr/>
        </p:nvSpPr>
        <p:spPr bwMode="auto">
          <a:xfrm>
            <a:off x="5105400" y="4191000"/>
            <a:ext cx="2057400" cy="825500"/>
          </a:xfrm>
          <a:prstGeom prst="rect">
            <a:avLst/>
          </a:prstGeom>
          <a:noFill/>
          <a:ln w="9525">
            <a:noFill/>
            <a:miter lim="800000"/>
            <a:headEnd/>
            <a:tailEnd/>
          </a:ln>
        </p:spPr>
        <p:txBody>
          <a:bodyPr>
            <a:spAutoFit/>
          </a:bodyPr>
          <a:lstStyle/>
          <a:p>
            <a:r>
              <a:rPr lang="en-US" altLang="zh-CN" sz="1600">
                <a:ea typeface="宋体" pitchFamily="2" charset="-122"/>
              </a:rPr>
              <a:t>Remember port fa0/0 is connected to the Switch0</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smtClean="0">
                <a:ea typeface="宋体" pitchFamily="2" charset="-122"/>
              </a:rPr>
              <a:t>Configuring IP in Router - 1</a:t>
            </a:r>
          </a:p>
        </p:txBody>
      </p:sp>
      <p:sp>
        <p:nvSpPr>
          <p:cNvPr id="41987" name="Rectangle 3"/>
          <p:cNvSpPr>
            <a:spLocks noGrp="1" noChangeArrowheads="1"/>
          </p:cNvSpPr>
          <p:nvPr>
            <p:ph type="body" idx="1"/>
          </p:nvPr>
        </p:nvSpPr>
        <p:spPr>
          <a:xfrm>
            <a:off x="0" y="1524000"/>
            <a:ext cx="2514600" cy="1219200"/>
          </a:xfrm>
        </p:spPr>
        <p:txBody>
          <a:bodyPr/>
          <a:lstStyle/>
          <a:p>
            <a:pPr eaLnBrk="1" hangingPunct="1">
              <a:lnSpc>
                <a:spcPct val="80000"/>
              </a:lnSpc>
            </a:pPr>
            <a:r>
              <a:rPr lang="en-US" altLang="zh-CN" sz="2000" smtClean="0">
                <a:ea typeface="宋体" pitchFamily="2" charset="-122"/>
              </a:rPr>
              <a:t>Double click on Router0 so that this window can pop up.</a:t>
            </a:r>
          </a:p>
        </p:txBody>
      </p:sp>
      <p:pic>
        <p:nvPicPr>
          <p:cNvPr id="41988" name="Picture 5"/>
          <p:cNvPicPr>
            <a:picLocks noChangeAspect="1" noChangeArrowheads="1"/>
          </p:cNvPicPr>
          <p:nvPr/>
        </p:nvPicPr>
        <p:blipFill>
          <a:blip r:embed="rId2" cstate="print"/>
          <a:srcRect/>
          <a:stretch>
            <a:fillRect/>
          </a:stretch>
        </p:blipFill>
        <p:spPr bwMode="auto">
          <a:xfrm>
            <a:off x="2667000" y="1371600"/>
            <a:ext cx="6153150" cy="4905375"/>
          </a:xfrm>
          <a:prstGeom prst="rect">
            <a:avLst/>
          </a:prstGeom>
          <a:noFill/>
          <a:ln w="9525">
            <a:noFill/>
            <a:miter lim="800000"/>
            <a:headEnd/>
            <a:tailEnd/>
          </a:ln>
        </p:spPr>
      </p:pic>
      <p:sp>
        <p:nvSpPr>
          <p:cNvPr id="41989" name="Text Box 6"/>
          <p:cNvSpPr txBox="1">
            <a:spLocks noChangeArrowheads="1"/>
          </p:cNvSpPr>
          <p:nvPr/>
        </p:nvSpPr>
        <p:spPr bwMode="auto">
          <a:xfrm>
            <a:off x="5181600" y="3124200"/>
            <a:ext cx="2286000" cy="825500"/>
          </a:xfrm>
          <a:prstGeom prst="rect">
            <a:avLst/>
          </a:prstGeom>
          <a:noFill/>
          <a:ln w="9525">
            <a:noFill/>
            <a:miter lim="800000"/>
            <a:headEnd/>
            <a:tailEnd/>
          </a:ln>
        </p:spPr>
        <p:txBody>
          <a:bodyPr>
            <a:spAutoFit/>
          </a:bodyPr>
          <a:lstStyle/>
          <a:p>
            <a:r>
              <a:rPr lang="en-US" altLang="zh-CN" sz="1600">
                <a:ea typeface="宋体" pitchFamily="2" charset="-122"/>
              </a:rPr>
              <a:t>1. Click on “CLI” tab</a:t>
            </a:r>
          </a:p>
          <a:p>
            <a:r>
              <a:rPr lang="en-US" altLang="zh-CN" sz="1600">
                <a:ea typeface="宋体" pitchFamily="2" charset="-122"/>
              </a:rPr>
              <a:t>to go into the router configuration screen.</a:t>
            </a:r>
          </a:p>
        </p:txBody>
      </p:sp>
      <p:sp>
        <p:nvSpPr>
          <p:cNvPr id="41990" name="Line 7"/>
          <p:cNvSpPr>
            <a:spLocks noChangeShapeType="1"/>
          </p:cNvSpPr>
          <p:nvPr/>
        </p:nvSpPr>
        <p:spPr bwMode="auto">
          <a:xfrm flipH="1" flipV="1">
            <a:off x="4267200" y="1828800"/>
            <a:ext cx="990600" cy="1295400"/>
          </a:xfrm>
          <a:prstGeom prst="line">
            <a:avLst/>
          </a:prstGeom>
          <a:noFill/>
          <a:ln w="38100">
            <a:solidFill>
              <a:schemeClr val="tx1"/>
            </a:solidFill>
            <a:round/>
            <a:headEnd/>
            <a:tailEnd type="triangle" w="med" len="med"/>
          </a:ln>
        </p:spPr>
        <p:txBody>
          <a:bodyPr/>
          <a:lstStyle/>
          <a:p>
            <a:endParaRPr lang="en-MY"/>
          </a:p>
        </p:txBody>
      </p:sp>
      <p:pic>
        <p:nvPicPr>
          <p:cNvPr id="41991" name="Picture 8"/>
          <p:cNvPicPr>
            <a:picLocks noChangeAspect="1" noChangeArrowheads="1"/>
          </p:cNvPicPr>
          <p:nvPr/>
        </p:nvPicPr>
        <p:blipFill>
          <a:blip r:embed="rId3" cstate="print"/>
          <a:srcRect/>
          <a:stretch>
            <a:fillRect/>
          </a:stretch>
        </p:blipFill>
        <p:spPr bwMode="auto">
          <a:xfrm>
            <a:off x="457200" y="4114800"/>
            <a:ext cx="1971675" cy="1776413"/>
          </a:xfrm>
          <a:prstGeom prst="rect">
            <a:avLst/>
          </a:prstGeom>
          <a:noFill/>
          <a:ln w="9525">
            <a:noFill/>
            <a:miter lim="800000"/>
            <a:headEnd/>
            <a:tailEnd/>
          </a:ln>
        </p:spPr>
      </p:pic>
      <p:sp>
        <p:nvSpPr>
          <p:cNvPr id="41992" name="Oval 9"/>
          <p:cNvSpPr>
            <a:spLocks noChangeArrowheads="1"/>
          </p:cNvSpPr>
          <p:nvPr/>
        </p:nvSpPr>
        <p:spPr bwMode="auto">
          <a:xfrm>
            <a:off x="1371600" y="5334000"/>
            <a:ext cx="838200" cy="685800"/>
          </a:xfrm>
          <a:prstGeom prst="ellipse">
            <a:avLst/>
          </a:prstGeom>
          <a:noFill/>
          <a:ln w="9525">
            <a:solidFill>
              <a:schemeClr val="tx1"/>
            </a:solidFill>
            <a:prstDash val="dash"/>
            <a:round/>
            <a:headEnd/>
            <a:tailEnd/>
          </a:ln>
        </p:spPr>
        <p:txBody>
          <a:bodyPr wrap="none" anchor="ctr"/>
          <a:lstStyle/>
          <a:p>
            <a:endParaRPr lang="en-MY"/>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smtClean="0">
                <a:ea typeface="宋体" pitchFamily="2" charset="-122"/>
              </a:rPr>
              <a:t>Configuring IP in Router - 2</a:t>
            </a:r>
            <a:endParaRPr lang="zh-CN" altLang="en-US" smtClean="0">
              <a:ea typeface="宋体" pitchFamily="2" charset="-122"/>
            </a:endParaRPr>
          </a:p>
        </p:txBody>
      </p:sp>
      <p:sp>
        <p:nvSpPr>
          <p:cNvPr id="43011" name="Rectangle 3"/>
          <p:cNvSpPr>
            <a:spLocks noGrp="1" noChangeArrowheads="1"/>
          </p:cNvSpPr>
          <p:nvPr>
            <p:ph type="body" idx="1"/>
          </p:nvPr>
        </p:nvSpPr>
        <p:spPr>
          <a:xfrm>
            <a:off x="152400" y="1524000"/>
            <a:ext cx="3048000" cy="1143000"/>
          </a:xfrm>
        </p:spPr>
        <p:txBody>
          <a:bodyPr/>
          <a:lstStyle/>
          <a:p>
            <a:pPr eaLnBrk="1" hangingPunct="1">
              <a:lnSpc>
                <a:spcPct val="80000"/>
              </a:lnSpc>
            </a:pPr>
            <a:r>
              <a:rPr lang="en-US" altLang="zh-CN" sz="2800" smtClean="0">
                <a:ea typeface="宋体" pitchFamily="2" charset="-122"/>
              </a:rPr>
              <a:t>Wait for the router to boot up</a:t>
            </a:r>
          </a:p>
        </p:txBody>
      </p:sp>
      <p:pic>
        <p:nvPicPr>
          <p:cNvPr id="43012" name="Picture 4"/>
          <p:cNvPicPr>
            <a:picLocks noChangeAspect="1" noChangeArrowheads="1"/>
          </p:cNvPicPr>
          <p:nvPr/>
        </p:nvPicPr>
        <p:blipFill>
          <a:blip r:embed="rId2" cstate="print"/>
          <a:srcRect/>
          <a:stretch>
            <a:fillRect/>
          </a:stretch>
        </p:blipFill>
        <p:spPr bwMode="auto">
          <a:xfrm>
            <a:off x="3048000" y="1447800"/>
            <a:ext cx="5943600" cy="474345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smtClean="0">
                <a:ea typeface="宋体" pitchFamily="2" charset="-122"/>
              </a:rPr>
              <a:t>Configuring IP in Router - 3</a:t>
            </a:r>
            <a:endParaRPr lang="zh-CN" altLang="en-US" smtClean="0">
              <a:ea typeface="宋体" pitchFamily="2" charset="-122"/>
            </a:endParaRPr>
          </a:p>
        </p:txBody>
      </p:sp>
      <p:sp>
        <p:nvSpPr>
          <p:cNvPr id="44035" name="Rectangle 3"/>
          <p:cNvSpPr>
            <a:spLocks noGrp="1" noChangeArrowheads="1"/>
          </p:cNvSpPr>
          <p:nvPr>
            <p:ph type="body" idx="1"/>
          </p:nvPr>
        </p:nvSpPr>
        <p:spPr>
          <a:xfrm>
            <a:off x="152400" y="1676400"/>
            <a:ext cx="2819400" cy="1219200"/>
          </a:xfrm>
        </p:spPr>
        <p:txBody>
          <a:bodyPr/>
          <a:lstStyle/>
          <a:p>
            <a:pPr eaLnBrk="1" hangingPunct="1">
              <a:lnSpc>
                <a:spcPct val="80000"/>
              </a:lnSpc>
            </a:pPr>
            <a:r>
              <a:rPr lang="en-US" altLang="zh-CN" sz="2800" smtClean="0">
                <a:ea typeface="宋体" pitchFamily="2" charset="-122"/>
              </a:rPr>
              <a:t>Type “no” and press enter to continue.</a:t>
            </a:r>
          </a:p>
        </p:txBody>
      </p:sp>
      <p:pic>
        <p:nvPicPr>
          <p:cNvPr id="44036" name="Picture 5"/>
          <p:cNvPicPr>
            <a:picLocks noChangeAspect="1" noChangeArrowheads="1"/>
          </p:cNvPicPr>
          <p:nvPr/>
        </p:nvPicPr>
        <p:blipFill>
          <a:blip r:embed="rId2" cstate="print"/>
          <a:srcRect/>
          <a:stretch>
            <a:fillRect/>
          </a:stretch>
        </p:blipFill>
        <p:spPr bwMode="auto">
          <a:xfrm>
            <a:off x="3124200" y="1447800"/>
            <a:ext cx="5905500" cy="4732338"/>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smtClean="0">
                <a:ea typeface="宋体" pitchFamily="2" charset="-122"/>
              </a:rPr>
              <a:t>When you Open Your Packet Tracer</a:t>
            </a:r>
            <a:endParaRPr lang="zh-CN" altLang="en-US" smtClean="0">
              <a:ea typeface="宋体" pitchFamily="2" charset="-122"/>
            </a:endParaRPr>
          </a:p>
        </p:txBody>
      </p:sp>
      <p:pic>
        <p:nvPicPr>
          <p:cNvPr id="7171" name="Picture 4"/>
          <p:cNvPicPr>
            <a:picLocks noChangeAspect="1" noChangeArrowheads="1"/>
          </p:cNvPicPr>
          <p:nvPr/>
        </p:nvPicPr>
        <p:blipFill>
          <a:blip r:embed="rId2" cstate="print"/>
          <a:srcRect/>
          <a:stretch>
            <a:fillRect/>
          </a:stretch>
        </p:blipFill>
        <p:spPr bwMode="auto">
          <a:xfrm>
            <a:off x="838200" y="1409700"/>
            <a:ext cx="7467600" cy="4848225"/>
          </a:xfrm>
          <a:prstGeom prst="rect">
            <a:avLst/>
          </a:prstGeom>
          <a:noFill/>
          <a:ln w="9525">
            <a:noFill/>
            <a:miter lim="800000"/>
            <a:headEnd/>
            <a:tailEnd/>
          </a:ln>
        </p:spPr>
      </p:pic>
      <p:sp>
        <p:nvSpPr>
          <p:cNvPr id="7172" name="Line 5"/>
          <p:cNvSpPr>
            <a:spLocks noChangeShapeType="1"/>
          </p:cNvSpPr>
          <p:nvPr/>
        </p:nvSpPr>
        <p:spPr bwMode="auto">
          <a:xfrm flipH="1">
            <a:off x="1600200" y="4495800"/>
            <a:ext cx="152400" cy="838200"/>
          </a:xfrm>
          <a:prstGeom prst="line">
            <a:avLst/>
          </a:prstGeom>
          <a:noFill/>
          <a:ln w="57150">
            <a:solidFill>
              <a:schemeClr val="tx1"/>
            </a:solidFill>
            <a:round/>
            <a:headEnd/>
            <a:tailEnd type="triangle" w="med" len="med"/>
          </a:ln>
        </p:spPr>
        <p:txBody>
          <a:bodyPr/>
          <a:lstStyle/>
          <a:p>
            <a:endParaRPr lang="en-MY"/>
          </a:p>
        </p:txBody>
      </p:sp>
      <p:sp>
        <p:nvSpPr>
          <p:cNvPr id="7173" name="Text Box 6"/>
          <p:cNvSpPr txBox="1">
            <a:spLocks noChangeArrowheads="1"/>
          </p:cNvSpPr>
          <p:nvPr/>
        </p:nvSpPr>
        <p:spPr bwMode="auto">
          <a:xfrm>
            <a:off x="381000" y="4038600"/>
            <a:ext cx="2625725" cy="396875"/>
          </a:xfrm>
          <a:prstGeom prst="rect">
            <a:avLst/>
          </a:prstGeom>
          <a:noFill/>
          <a:ln w="9525">
            <a:noFill/>
            <a:miter lim="800000"/>
            <a:headEnd/>
            <a:tailEnd/>
          </a:ln>
        </p:spPr>
        <p:txBody>
          <a:bodyPr wrap="none">
            <a:spAutoFit/>
          </a:bodyPr>
          <a:lstStyle/>
          <a:p>
            <a:r>
              <a:rPr lang="en-US" altLang="zh-CN">
                <a:ea typeface="宋体" pitchFamily="2" charset="-122"/>
              </a:rPr>
              <a:t>Network Components</a:t>
            </a:r>
          </a:p>
        </p:txBody>
      </p:sp>
      <p:sp>
        <p:nvSpPr>
          <p:cNvPr id="7174" name="Oval 7"/>
          <p:cNvSpPr>
            <a:spLocks noChangeArrowheads="1"/>
          </p:cNvSpPr>
          <p:nvPr/>
        </p:nvSpPr>
        <p:spPr bwMode="auto">
          <a:xfrm>
            <a:off x="2057400" y="5410200"/>
            <a:ext cx="2286000" cy="609600"/>
          </a:xfrm>
          <a:prstGeom prst="ellipse">
            <a:avLst/>
          </a:prstGeom>
          <a:noFill/>
          <a:ln w="28575">
            <a:solidFill>
              <a:schemeClr val="tx1"/>
            </a:solidFill>
            <a:prstDash val="dash"/>
            <a:round/>
            <a:headEnd/>
            <a:tailEnd/>
          </a:ln>
        </p:spPr>
        <p:txBody>
          <a:bodyPr wrap="none" anchor="ctr"/>
          <a:lstStyle/>
          <a:p>
            <a:endParaRPr lang="en-MY"/>
          </a:p>
        </p:txBody>
      </p:sp>
      <p:sp>
        <p:nvSpPr>
          <p:cNvPr id="7175" name="Line 8"/>
          <p:cNvSpPr>
            <a:spLocks noChangeShapeType="1"/>
          </p:cNvSpPr>
          <p:nvPr/>
        </p:nvSpPr>
        <p:spPr bwMode="auto">
          <a:xfrm flipH="1">
            <a:off x="3733800" y="4648200"/>
            <a:ext cx="152400" cy="838200"/>
          </a:xfrm>
          <a:prstGeom prst="line">
            <a:avLst/>
          </a:prstGeom>
          <a:noFill/>
          <a:ln w="57150">
            <a:solidFill>
              <a:schemeClr val="tx1"/>
            </a:solidFill>
            <a:round/>
            <a:headEnd/>
            <a:tailEnd type="triangle" w="med" len="med"/>
          </a:ln>
        </p:spPr>
        <p:txBody>
          <a:bodyPr/>
          <a:lstStyle/>
          <a:p>
            <a:endParaRPr lang="en-MY"/>
          </a:p>
        </p:txBody>
      </p:sp>
      <p:sp>
        <p:nvSpPr>
          <p:cNvPr id="7176" name="Oval 9"/>
          <p:cNvSpPr>
            <a:spLocks noChangeArrowheads="1"/>
          </p:cNvSpPr>
          <p:nvPr/>
        </p:nvSpPr>
        <p:spPr bwMode="auto">
          <a:xfrm>
            <a:off x="685800" y="5372100"/>
            <a:ext cx="1524000" cy="914400"/>
          </a:xfrm>
          <a:prstGeom prst="ellipse">
            <a:avLst/>
          </a:prstGeom>
          <a:noFill/>
          <a:ln w="28575">
            <a:solidFill>
              <a:schemeClr val="tx1"/>
            </a:solidFill>
            <a:prstDash val="dash"/>
            <a:round/>
            <a:headEnd/>
            <a:tailEnd/>
          </a:ln>
        </p:spPr>
        <p:txBody>
          <a:bodyPr wrap="none" anchor="ctr"/>
          <a:lstStyle/>
          <a:p>
            <a:endParaRPr lang="en-MY"/>
          </a:p>
        </p:txBody>
      </p:sp>
      <p:sp>
        <p:nvSpPr>
          <p:cNvPr id="7177" name="Text Box 10"/>
          <p:cNvSpPr txBox="1">
            <a:spLocks noChangeArrowheads="1"/>
          </p:cNvSpPr>
          <p:nvPr/>
        </p:nvSpPr>
        <p:spPr bwMode="auto">
          <a:xfrm>
            <a:off x="3124200" y="4267200"/>
            <a:ext cx="1963738" cy="396875"/>
          </a:xfrm>
          <a:prstGeom prst="rect">
            <a:avLst/>
          </a:prstGeom>
          <a:noFill/>
          <a:ln w="9525">
            <a:noFill/>
            <a:miter lim="800000"/>
            <a:headEnd/>
            <a:tailEnd/>
          </a:ln>
        </p:spPr>
        <p:txBody>
          <a:bodyPr wrap="none">
            <a:spAutoFit/>
          </a:bodyPr>
          <a:lstStyle/>
          <a:p>
            <a:r>
              <a:rPr lang="en-US" altLang="zh-CN">
                <a:ea typeface="宋体" pitchFamily="2" charset="-122"/>
              </a:rPr>
              <a:t>Specific Models</a:t>
            </a:r>
          </a:p>
        </p:txBody>
      </p:sp>
      <p:sp>
        <p:nvSpPr>
          <p:cNvPr id="7178" name="Text Box 11"/>
          <p:cNvSpPr txBox="1">
            <a:spLocks noChangeArrowheads="1"/>
          </p:cNvSpPr>
          <p:nvPr/>
        </p:nvSpPr>
        <p:spPr bwMode="auto">
          <a:xfrm>
            <a:off x="3505200" y="3009900"/>
            <a:ext cx="1965325" cy="519113"/>
          </a:xfrm>
          <a:prstGeom prst="rect">
            <a:avLst/>
          </a:prstGeom>
          <a:noFill/>
          <a:ln w="9525">
            <a:noFill/>
            <a:miter lim="800000"/>
            <a:headEnd/>
            <a:tailEnd/>
          </a:ln>
        </p:spPr>
        <p:txBody>
          <a:bodyPr wrap="none">
            <a:spAutoFit/>
          </a:bodyPr>
          <a:lstStyle/>
          <a:p>
            <a:r>
              <a:rPr lang="en-US" altLang="zh-CN" sz="2800">
                <a:ea typeface="宋体" pitchFamily="2" charset="-122"/>
              </a:rPr>
              <a:t>Workspace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smtClean="0">
                <a:ea typeface="宋体" pitchFamily="2" charset="-122"/>
              </a:rPr>
              <a:t>Configuring IP in Router - 4</a:t>
            </a:r>
            <a:endParaRPr lang="zh-CN" altLang="en-US" smtClean="0">
              <a:ea typeface="宋体" pitchFamily="2" charset="-122"/>
            </a:endParaRPr>
          </a:p>
        </p:txBody>
      </p:sp>
      <p:pic>
        <p:nvPicPr>
          <p:cNvPr id="45059" name="Picture 4"/>
          <p:cNvPicPr>
            <a:picLocks noChangeAspect="1" noChangeArrowheads="1"/>
          </p:cNvPicPr>
          <p:nvPr/>
        </p:nvPicPr>
        <p:blipFill>
          <a:blip r:embed="rId2" cstate="print"/>
          <a:srcRect/>
          <a:stretch>
            <a:fillRect/>
          </a:stretch>
        </p:blipFill>
        <p:spPr bwMode="auto">
          <a:xfrm>
            <a:off x="2971800" y="1371600"/>
            <a:ext cx="6172200" cy="4908550"/>
          </a:xfrm>
          <a:prstGeom prst="rect">
            <a:avLst/>
          </a:prstGeom>
          <a:noFill/>
          <a:ln w="9525">
            <a:noFill/>
            <a:miter lim="800000"/>
            <a:headEnd/>
            <a:tailEnd/>
          </a:ln>
        </p:spPr>
      </p:pic>
      <p:sp>
        <p:nvSpPr>
          <p:cNvPr id="45060" name="Line 5"/>
          <p:cNvSpPr>
            <a:spLocks noChangeShapeType="1"/>
          </p:cNvSpPr>
          <p:nvPr/>
        </p:nvSpPr>
        <p:spPr bwMode="auto">
          <a:xfrm>
            <a:off x="2133600" y="2438400"/>
            <a:ext cx="990600" cy="1066800"/>
          </a:xfrm>
          <a:prstGeom prst="line">
            <a:avLst/>
          </a:prstGeom>
          <a:noFill/>
          <a:ln w="38100">
            <a:solidFill>
              <a:schemeClr val="tx1"/>
            </a:solidFill>
            <a:round/>
            <a:headEnd/>
            <a:tailEnd type="triangle" w="med" len="med"/>
          </a:ln>
        </p:spPr>
        <p:txBody>
          <a:bodyPr/>
          <a:lstStyle/>
          <a:p>
            <a:endParaRPr lang="en-MY"/>
          </a:p>
        </p:txBody>
      </p:sp>
      <p:sp>
        <p:nvSpPr>
          <p:cNvPr id="45061" name="Text Box 6"/>
          <p:cNvSpPr txBox="1">
            <a:spLocks noChangeArrowheads="1"/>
          </p:cNvSpPr>
          <p:nvPr/>
        </p:nvSpPr>
        <p:spPr bwMode="auto">
          <a:xfrm>
            <a:off x="304800" y="2209800"/>
            <a:ext cx="2133600" cy="581025"/>
          </a:xfrm>
          <a:prstGeom prst="rect">
            <a:avLst/>
          </a:prstGeom>
          <a:noFill/>
          <a:ln w="9525">
            <a:noFill/>
            <a:miter lim="800000"/>
            <a:headEnd/>
            <a:tailEnd/>
          </a:ln>
        </p:spPr>
        <p:txBody>
          <a:bodyPr>
            <a:spAutoFit/>
          </a:bodyPr>
          <a:lstStyle/>
          <a:p>
            <a:r>
              <a:rPr lang="en-US" altLang="zh-CN" sz="1600">
                <a:ea typeface="宋体" pitchFamily="2" charset="-122"/>
              </a:rPr>
              <a:t>1. Press ”enter” to continue</a:t>
            </a:r>
          </a:p>
        </p:txBody>
      </p:sp>
      <p:sp>
        <p:nvSpPr>
          <p:cNvPr id="45062" name="Text Box 7"/>
          <p:cNvSpPr txBox="1">
            <a:spLocks noChangeArrowheads="1"/>
          </p:cNvSpPr>
          <p:nvPr/>
        </p:nvSpPr>
        <p:spPr bwMode="auto">
          <a:xfrm>
            <a:off x="0" y="2895600"/>
            <a:ext cx="2590800" cy="336550"/>
          </a:xfrm>
          <a:prstGeom prst="rect">
            <a:avLst/>
          </a:prstGeom>
          <a:noFill/>
          <a:ln w="9525">
            <a:noFill/>
            <a:miter lim="800000"/>
            <a:headEnd/>
            <a:tailEnd/>
          </a:ln>
        </p:spPr>
        <p:txBody>
          <a:bodyPr>
            <a:spAutoFit/>
          </a:bodyPr>
          <a:lstStyle/>
          <a:p>
            <a:r>
              <a:rPr lang="en-US" altLang="zh-CN" sz="1600">
                <a:ea typeface="宋体" pitchFamily="2" charset="-122"/>
              </a:rPr>
              <a:t>2. Type ”</a:t>
            </a:r>
            <a:r>
              <a:rPr lang="en-US" altLang="zh-CN" sz="1600">
                <a:latin typeface="Courier New" pitchFamily="49" charset="0"/>
                <a:ea typeface="宋体" pitchFamily="2" charset="-122"/>
              </a:rPr>
              <a:t>enable</a:t>
            </a:r>
            <a:r>
              <a:rPr lang="en-US" altLang="zh-CN" sz="1600">
                <a:ea typeface="宋体" pitchFamily="2" charset="-122"/>
              </a:rPr>
              <a:t>” or “</a:t>
            </a:r>
            <a:r>
              <a:rPr lang="en-US" altLang="zh-CN" sz="1600">
                <a:latin typeface="Courier New" pitchFamily="49" charset="0"/>
                <a:ea typeface="宋体" pitchFamily="2" charset="-122"/>
              </a:rPr>
              <a:t>en</a:t>
            </a:r>
            <a:r>
              <a:rPr lang="en-US" altLang="zh-CN" sz="1600">
                <a:ea typeface="宋体" pitchFamily="2" charset="-122"/>
              </a:rPr>
              <a:t>”</a:t>
            </a:r>
          </a:p>
        </p:txBody>
      </p:sp>
      <p:sp>
        <p:nvSpPr>
          <p:cNvPr id="45063" name="Line 8"/>
          <p:cNvSpPr>
            <a:spLocks noChangeShapeType="1"/>
          </p:cNvSpPr>
          <p:nvPr/>
        </p:nvSpPr>
        <p:spPr bwMode="auto">
          <a:xfrm>
            <a:off x="2362200" y="3124200"/>
            <a:ext cx="762000" cy="990600"/>
          </a:xfrm>
          <a:prstGeom prst="line">
            <a:avLst/>
          </a:prstGeom>
          <a:noFill/>
          <a:ln w="38100">
            <a:solidFill>
              <a:schemeClr val="tx1"/>
            </a:solidFill>
            <a:round/>
            <a:headEnd/>
            <a:tailEnd type="triangle" w="med" len="med"/>
          </a:ln>
        </p:spPr>
        <p:txBody>
          <a:bodyPr/>
          <a:lstStyle/>
          <a:p>
            <a:endParaRPr lang="en-MY"/>
          </a:p>
        </p:txBody>
      </p:sp>
      <p:sp>
        <p:nvSpPr>
          <p:cNvPr id="45064" name="Text Box 9"/>
          <p:cNvSpPr txBox="1">
            <a:spLocks noChangeArrowheads="1"/>
          </p:cNvSpPr>
          <p:nvPr/>
        </p:nvSpPr>
        <p:spPr bwMode="auto">
          <a:xfrm>
            <a:off x="0" y="3429000"/>
            <a:ext cx="2590800" cy="581025"/>
          </a:xfrm>
          <a:prstGeom prst="rect">
            <a:avLst/>
          </a:prstGeom>
          <a:noFill/>
          <a:ln w="9525">
            <a:noFill/>
            <a:miter lim="800000"/>
            <a:headEnd/>
            <a:tailEnd/>
          </a:ln>
        </p:spPr>
        <p:txBody>
          <a:bodyPr>
            <a:spAutoFit/>
          </a:bodyPr>
          <a:lstStyle/>
          <a:p>
            <a:r>
              <a:rPr lang="en-US" altLang="zh-CN" sz="1600">
                <a:ea typeface="宋体" pitchFamily="2" charset="-122"/>
              </a:rPr>
              <a:t>3. Type ”</a:t>
            </a:r>
            <a:r>
              <a:rPr lang="en-US" altLang="zh-CN" sz="1600">
                <a:latin typeface="Courier New" pitchFamily="49" charset="0"/>
                <a:ea typeface="宋体" pitchFamily="2" charset="-122"/>
              </a:rPr>
              <a:t>configure terminal</a:t>
            </a:r>
            <a:r>
              <a:rPr lang="en-US" altLang="zh-CN" sz="1600">
                <a:ea typeface="宋体" pitchFamily="2" charset="-122"/>
              </a:rPr>
              <a:t>” or “</a:t>
            </a:r>
            <a:r>
              <a:rPr lang="en-US" altLang="zh-CN" sz="1600">
                <a:latin typeface="Courier New" pitchFamily="49" charset="0"/>
                <a:ea typeface="宋体" pitchFamily="2" charset="-122"/>
              </a:rPr>
              <a:t>conf t</a:t>
            </a:r>
            <a:r>
              <a:rPr lang="en-US" altLang="zh-CN" sz="1600">
                <a:ea typeface="宋体" pitchFamily="2" charset="-122"/>
              </a:rPr>
              <a:t>”</a:t>
            </a:r>
          </a:p>
        </p:txBody>
      </p:sp>
      <p:sp>
        <p:nvSpPr>
          <p:cNvPr id="45065" name="Line 10"/>
          <p:cNvSpPr>
            <a:spLocks noChangeShapeType="1"/>
          </p:cNvSpPr>
          <p:nvPr/>
        </p:nvSpPr>
        <p:spPr bwMode="auto">
          <a:xfrm>
            <a:off x="2362200" y="3886200"/>
            <a:ext cx="762000" cy="381000"/>
          </a:xfrm>
          <a:prstGeom prst="line">
            <a:avLst/>
          </a:prstGeom>
          <a:noFill/>
          <a:ln w="38100">
            <a:solidFill>
              <a:schemeClr val="tx1"/>
            </a:solidFill>
            <a:round/>
            <a:headEnd/>
            <a:tailEnd type="triangle" w="med" len="med"/>
          </a:ln>
        </p:spPr>
        <p:txBody>
          <a:bodyPr/>
          <a:lstStyle/>
          <a:p>
            <a:endParaRPr lang="en-MY"/>
          </a:p>
        </p:txBody>
      </p:sp>
      <p:sp>
        <p:nvSpPr>
          <p:cNvPr id="45066" name="Text Box 11"/>
          <p:cNvSpPr txBox="1">
            <a:spLocks noChangeArrowheads="1"/>
          </p:cNvSpPr>
          <p:nvPr/>
        </p:nvSpPr>
        <p:spPr bwMode="auto">
          <a:xfrm>
            <a:off x="0" y="4191000"/>
            <a:ext cx="2895600" cy="581025"/>
          </a:xfrm>
          <a:prstGeom prst="rect">
            <a:avLst/>
          </a:prstGeom>
          <a:noFill/>
          <a:ln w="9525">
            <a:noFill/>
            <a:miter lim="800000"/>
            <a:headEnd/>
            <a:tailEnd/>
          </a:ln>
        </p:spPr>
        <p:txBody>
          <a:bodyPr>
            <a:spAutoFit/>
          </a:bodyPr>
          <a:lstStyle/>
          <a:p>
            <a:r>
              <a:rPr lang="en-US" altLang="zh-CN" sz="1600">
                <a:ea typeface="宋体" pitchFamily="2" charset="-122"/>
              </a:rPr>
              <a:t>4. Type ”</a:t>
            </a:r>
            <a:r>
              <a:rPr lang="en-US" altLang="zh-CN" sz="1600">
                <a:latin typeface="Courier New" pitchFamily="49" charset="0"/>
                <a:ea typeface="宋体" pitchFamily="2" charset="-122"/>
              </a:rPr>
              <a:t>interface fa0/0</a:t>
            </a:r>
            <a:r>
              <a:rPr lang="en-US" altLang="zh-CN" sz="1600">
                <a:ea typeface="宋体" pitchFamily="2" charset="-122"/>
              </a:rPr>
              <a:t>” or “</a:t>
            </a:r>
            <a:r>
              <a:rPr lang="en-US" altLang="zh-CN" sz="1600">
                <a:latin typeface="Courier New" pitchFamily="49" charset="0"/>
                <a:ea typeface="宋体" pitchFamily="2" charset="-122"/>
              </a:rPr>
              <a:t>int fa0/0</a:t>
            </a:r>
            <a:r>
              <a:rPr lang="en-US" altLang="zh-CN" sz="1600">
                <a:ea typeface="宋体" pitchFamily="2" charset="-122"/>
              </a:rPr>
              <a:t>”</a:t>
            </a:r>
          </a:p>
        </p:txBody>
      </p:sp>
      <p:sp>
        <p:nvSpPr>
          <p:cNvPr id="45067" name="Line 12"/>
          <p:cNvSpPr>
            <a:spLocks noChangeShapeType="1"/>
          </p:cNvSpPr>
          <p:nvPr/>
        </p:nvSpPr>
        <p:spPr bwMode="auto">
          <a:xfrm>
            <a:off x="2603500" y="4495800"/>
            <a:ext cx="533400" cy="76200"/>
          </a:xfrm>
          <a:prstGeom prst="line">
            <a:avLst/>
          </a:prstGeom>
          <a:noFill/>
          <a:ln w="38100">
            <a:solidFill>
              <a:schemeClr val="tx1"/>
            </a:solidFill>
            <a:round/>
            <a:headEnd/>
            <a:tailEnd type="triangle" w="med" len="med"/>
          </a:ln>
        </p:spPr>
        <p:txBody>
          <a:bodyPr/>
          <a:lstStyle/>
          <a:p>
            <a:endParaRPr lang="en-MY"/>
          </a:p>
        </p:txBody>
      </p:sp>
      <p:sp>
        <p:nvSpPr>
          <p:cNvPr id="45068" name="Line 13"/>
          <p:cNvSpPr>
            <a:spLocks noChangeShapeType="1"/>
          </p:cNvSpPr>
          <p:nvPr/>
        </p:nvSpPr>
        <p:spPr bwMode="auto">
          <a:xfrm flipV="1">
            <a:off x="2209800" y="4724400"/>
            <a:ext cx="990600" cy="304800"/>
          </a:xfrm>
          <a:prstGeom prst="line">
            <a:avLst/>
          </a:prstGeom>
          <a:noFill/>
          <a:ln w="38100">
            <a:solidFill>
              <a:schemeClr val="tx1"/>
            </a:solidFill>
            <a:round/>
            <a:headEnd/>
            <a:tailEnd type="triangle" w="med" len="med"/>
          </a:ln>
        </p:spPr>
        <p:txBody>
          <a:bodyPr/>
          <a:lstStyle/>
          <a:p>
            <a:endParaRPr lang="en-MY"/>
          </a:p>
        </p:txBody>
      </p:sp>
      <p:sp>
        <p:nvSpPr>
          <p:cNvPr id="45069" name="Text Box 14"/>
          <p:cNvSpPr txBox="1">
            <a:spLocks noChangeArrowheads="1"/>
          </p:cNvSpPr>
          <p:nvPr/>
        </p:nvSpPr>
        <p:spPr bwMode="auto">
          <a:xfrm>
            <a:off x="0" y="4876800"/>
            <a:ext cx="2895600" cy="825500"/>
          </a:xfrm>
          <a:prstGeom prst="rect">
            <a:avLst/>
          </a:prstGeom>
          <a:noFill/>
          <a:ln w="9525">
            <a:noFill/>
            <a:miter lim="800000"/>
            <a:headEnd/>
            <a:tailEnd/>
          </a:ln>
        </p:spPr>
        <p:txBody>
          <a:bodyPr>
            <a:spAutoFit/>
          </a:bodyPr>
          <a:lstStyle/>
          <a:p>
            <a:r>
              <a:rPr lang="en-US" altLang="zh-CN" sz="1600">
                <a:ea typeface="宋体" pitchFamily="2" charset="-122"/>
              </a:rPr>
              <a:t>5. Type ”</a:t>
            </a:r>
            <a:r>
              <a:rPr lang="en-US" altLang="zh-CN" sz="1600">
                <a:latin typeface="Courier New" pitchFamily="49" charset="0"/>
                <a:ea typeface="宋体" pitchFamily="2" charset="-122"/>
              </a:rPr>
              <a:t>ip address 192.168.1.200 255.255.255.0</a:t>
            </a:r>
            <a:r>
              <a:rPr lang="en-US" altLang="zh-CN" sz="1600">
                <a:ea typeface="宋体" pitchFamily="2" charset="-122"/>
              </a:rPr>
              <a:t>”</a:t>
            </a:r>
          </a:p>
        </p:txBody>
      </p:sp>
      <p:sp>
        <p:nvSpPr>
          <p:cNvPr id="45070" name="Text Box 15"/>
          <p:cNvSpPr txBox="1">
            <a:spLocks noChangeArrowheads="1"/>
          </p:cNvSpPr>
          <p:nvPr/>
        </p:nvSpPr>
        <p:spPr bwMode="auto">
          <a:xfrm>
            <a:off x="0" y="5867400"/>
            <a:ext cx="2895600" cy="336550"/>
          </a:xfrm>
          <a:prstGeom prst="rect">
            <a:avLst/>
          </a:prstGeom>
          <a:noFill/>
          <a:ln w="9525">
            <a:noFill/>
            <a:miter lim="800000"/>
            <a:headEnd/>
            <a:tailEnd/>
          </a:ln>
        </p:spPr>
        <p:txBody>
          <a:bodyPr>
            <a:spAutoFit/>
          </a:bodyPr>
          <a:lstStyle/>
          <a:p>
            <a:r>
              <a:rPr lang="en-US" altLang="zh-CN" sz="1600">
                <a:ea typeface="宋体" pitchFamily="2" charset="-122"/>
              </a:rPr>
              <a:t>6. Type ”</a:t>
            </a:r>
            <a:r>
              <a:rPr lang="en-US" altLang="zh-CN" sz="1600">
                <a:latin typeface="Courier New" pitchFamily="49" charset="0"/>
                <a:ea typeface="宋体" pitchFamily="2" charset="-122"/>
              </a:rPr>
              <a:t>no shutdown</a:t>
            </a:r>
            <a:r>
              <a:rPr lang="en-US" altLang="zh-CN" sz="1600">
                <a:ea typeface="宋体" pitchFamily="2" charset="-122"/>
              </a:rPr>
              <a:t>”</a:t>
            </a:r>
          </a:p>
        </p:txBody>
      </p:sp>
      <p:sp>
        <p:nvSpPr>
          <p:cNvPr id="45071" name="Line 16"/>
          <p:cNvSpPr>
            <a:spLocks noChangeShapeType="1"/>
          </p:cNvSpPr>
          <p:nvPr/>
        </p:nvSpPr>
        <p:spPr bwMode="auto">
          <a:xfrm flipV="1">
            <a:off x="2362200" y="4876800"/>
            <a:ext cx="838200" cy="1143000"/>
          </a:xfrm>
          <a:prstGeom prst="line">
            <a:avLst/>
          </a:prstGeom>
          <a:noFill/>
          <a:ln w="38100">
            <a:solidFill>
              <a:schemeClr val="tx1"/>
            </a:solidFill>
            <a:round/>
            <a:headEnd/>
            <a:tailEnd type="triangle" w="med" len="med"/>
          </a:ln>
        </p:spPr>
        <p:txBody>
          <a:bodyPr/>
          <a:lstStyle/>
          <a:p>
            <a:endParaRPr lang="en-MY"/>
          </a:p>
        </p:txBody>
      </p:sp>
      <p:sp>
        <p:nvSpPr>
          <p:cNvPr id="45072" name="Text Box 18"/>
          <p:cNvSpPr txBox="1">
            <a:spLocks noChangeArrowheads="1"/>
          </p:cNvSpPr>
          <p:nvPr/>
        </p:nvSpPr>
        <p:spPr bwMode="auto">
          <a:xfrm>
            <a:off x="381000" y="1524000"/>
            <a:ext cx="2286000" cy="581025"/>
          </a:xfrm>
          <a:prstGeom prst="rect">
            <a:avLst/>
          </a:prstGeom>
          <a:noFill/>
          <a:ln w="9525">
            <a:noFill/>
            <a:miter lim="800000"/>
            <a:headEnd/>
            <a:tailEnd/>
          </a:ln>
        </p:spPr>
        <p:txBody>
          <a:bodyPr>
            <a:spAutoFit/>
          </a:bodyPr>
          <a:lstStyle/>
          <a:p>
            <a:r>
              <a:rPr lang="en-US" altLang="zh-CN" sz="1600" u="sng">
                <a:ea typeface="宋体" pitchFamily="2" charset="-122"/>
              </a:rPr>
              <a:t>Set port fa0/0 to have ip = 192.168.1.200</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smtClean="0">
                <a:ea typeface="宋体" pitchFamily="2" charset="-122"/>
              </a:rPr>
              <a:t>Router IP = Gateway of LAN</a:t>
            </a:r>
          </a:p>
        </p:txBody>
      </p:sp>
      <p:sp>
        <p:nvSpPr>
          <p:cNvPr id="46083" name="Rectangle 3"/>
          <p:cNvSpPr>
            <a:spLocks noGrp="1" noChangeArrowheads="1"/>
          </p:cNvSpPr>
          <p:nvPr>
            <p:ph type="body" idx="1"/>
          </p:nvPr>
        </p:nvSpPr>
        <p:spPr>
          <a:xfrm>
            <a:off x="0" y="1752600"/>
            <a:ext cx="3124200" cy="2895600"/>
          </a:xfrm>
        </p:spPr>
        <p:txBody>
          <a:bodyPr/>
          <a:lstStyle/>
          <a:p>
            <a:pPr eaLnBrk="1" hangingPunct="1">
              <a:lnSpc>
                <a:spcPct val="90000"/>
              </a:lnSpc>
            </a:pPr>
            <a:r>
              <a:rPr lang="en-US" altLang="zh-CN" sz="2400" smtClean="0">
                <a:ea typeface="宋体" pitchFamily="2" charset="-122"/>
              </a:rPr>
              <a:t>The interface fa0/0 has a IP of 192.168.1.200.</a:t>
            </a:r>
          </a:p>
          <a:p>
            <a:pPr eaLnBrk="1" hangingPunct="1">
              <a:lnSpc>
                <a:spcPct val="90000"/>
              </a:lnSpc>
            </a:pPr>
            <a:r>
              <a:rPr lang="en-US" altLang="zh-CN" sz="2400" smtClean="0">
                <a:ea typeface="宋体" pitchFamily="2" charset="-122"/>
              </a:rPr>
              <a:t>This IP will be the default gateway IP for all the hosts in the LAN</a:t>
            </a:r>
          </a:p>
        </p:txBody>
      </p:sp>
      <p:pic>
        <p:nvPicPr>
          <p:cNvPr id="46084" name="Picture 4"/>
          <p:cNvPicPr>
            <a:picLocks noChangeAspect="1" noChangeArrowheads="1"/>
          </p:cNvPicPr>
          <p:nvPr/>
        </p:nvPicPr>
        <p:blipFill>
          <a:blip r:embed="rId2" cstate="print"/>
          <a:srcRect/>
          <a:stretch>
            <a:fillRect/>
          </a:stretch>
        </p:blipFill>
        <p:spPr bwMode="auto">
          <a:xfrm>
            <a:off x="3136900" y="1663700"/>
            <a:ext cx="5943600" cy="4119563"/>
          </a:xfrm>
          <a:prstGeom prst="rect">
            <a:avLst/>
          </a:prstGeom>
          <a:noFill/>
          <a:ln w="9525">
            <a:noFill/>
            <a:miter lim="800000"/>
            <a:headEnd/>
            <a:tailEnd/>
          </a:ln>
        </p:spPr>
      </p:pic>
      <p:sp>
        <p:nvSpPr>
          <p:cNvPr id="46085" name="Line 5"/>
          <p:cNvSpPr>
            <a:spLocks noChangeShapeType="1"/>
          </p:cNvSpPr>
          <p:nvPr/>
        </p:nvSpPr>
        <p:spPr bwMode="auto">
          <a:xfrm flipV="1">
            <a:off x="2514600" y="3962400"/>
            <a:ext cx="3352800" cy="838200"/>
          </a:xfrm>
          <a:prstGeom prst="line">
            <a:avLst/>
          </a:prstGeom>
          <a:noFill/>
          <a:ln w="38100">
            <a:solidFill>
              <a:schemeClr val="tx1"/>
            </a:solidFill>
            <a:round/>
            <a:headEnd/>
            <a:tailEnd type="triangle" w="med" len="med"/>
          </a:ln>
        </p:spPr>
        <p:txBody>
          <a:bodyPr/>
          <a:lstStyle/>
          <a:p>
            <a:endParaRPr lang="en-MY"/>
          </a:p>
        </p:txBody>
      </p:sp>
      <p:sp>
        <p:nvSpPr>
          <p:cNvPr id="46086" name="Text Box 6"/>
          <p:cNvSpPr txBox="1">
            <a:spLocks noChangeArrowheads="1"/>
          </p:cNvSpPr>
          <p:nvPr/>
        </p:nvSpPr>
        <p:spPr bwMode="auto">
          <a:xfrm>
            <a:off x="228600" y="4572000"/>
            <a:ext cx="2743200" cy="1069975"/>
          </a:xfrm>
          <a:prstGeom prst="rect">
            <a:avLst/>
          </a:prstGeom>
          <a:noFill/>
          <a:ln w="9525">
            <a:noFill/>
            <a:miter lim="800000"/>
            <a:headEnd/>
            <a:tailEnd/>
          </a:ln>
        </p:spPr>
        <p:txBody>
          <a:bodyPr>
            <a:spAutoFit/>
          </a:bodyPr>
          <a:lstStyle/>
          <a:p>
            <a:r>
              <a:rPr lang="en-US" altLang="zh-CN" sz="1600">
                <a:ea typeface="宋体" pitchFamily="2" charset="-122"/>
              </a:rPr>
              <a:t>Turn from red to green bubbles after the command “</a:t>
            </a:r>
            <a:r>
              <a:rPr lang="en-US" altLang="zh-CN" sz="1600">
                <a:latin typeface="Courier New" pitchFamily="49" charset="0"/>
                <a:ea typeface="宋体" pitchFamily="2" charset="-122"/>
              </a:rPr>
              <a:t>no shutdown</a:t>
            </a:r>
            <a:r>
              <a:rPr lang="en-US" altLang="zh-CN" sz="1600">
                <a:ea typeface="宋体" pitchFamily="2" charset="-122"/>
              </a:rPr>
              <a:t>” (ready to communicate)</a:t>
            </a:r>
          </a:p>
        </p:txBody>
      </p:sp>
      <p:sp>
        <p:nvSpPr>
          <p:cNvPr id="46087" name="Line 7"/>
          <p:cNvSpPr>
            <a:spLocks noChangeShapeType="1"/>
          </p:cNvSpPr>
          <p:nvPr/>
        </p:nvSpPr>
        <p:spPr bwMode="auto">
          <a:xfrm flipH="1">
            <a:off x="6248400" y="3886200"/>
            <a:ext cx="838200" cy="228600"/>
          </a:xfrm>
          <a:prstGeom prst="line">
            <a:avLst/>
          </a:prstGeom>
          <a:noFill/>
          <a:ln w="38100">
            <a:solidFill>
              <a:schemeClr val="tx1"/>
            </a:solidFill>
            <a:round/>
            <a:headEnd/>
            <a:tailEnd type="triangle" w="med" len="med"/>
          </a:ln>
        </p:spPr>
        <p:txBody>
          <a:bodyPr/>
          <a:lstStyle/>
          <a:p>
            <a:endParaRPr lang="en-MY"/>
          </a:p>
        </p:txBody>
      </p:sp>
      <p:sp>
        <p:nvSpPr>
          <p:cNvPr id="46088" name="Text Box 8"/>
          <p:cNvSpPr txBox="1">
            <a:spLocks noChangeArrowheads="1"/>
          </p:cNvSpPr>
          <p:nvPr/>
        </p:nvSpPr>
        <p:spPr bwMode="auto">
          <a:xfrm>
            <a:off x="7073900" y="3492500"/>
            <a:ext cx="1600200" cy="581025"/>
          </a:xfrm>
          <a:prstGeom prst="rect">
            <a:avLst/>
          </a:prstGeom>
          <a:noFill/>
          <a:ln w="9525">
            <a:noFill/>
            <a:miter lim="800000"/>
            <a:headEnd/>
            <a:tailEnd/>
          </a:ln>
        </p:spPr>
        <p:txBody>
          <a:bodyPr>
            <a:spAutoFit/>
          </a:bodyPr>
          <a:lstStyle/>
          <a:p>
            <a:r>
              <a:rPr lang="en-US" altLang="zh-CN" sz="1600">
                <a:ea typeface="宋体" pitchFamily="2" charset="-122"/>
              </a:rPr>
              <a:t>IP address = </a:t>
            </a:r>
          </a:p>
          <a:p>
            <a:r>
              <a:rPr lang="en-US" altLang="zh-CN" sz="1600">
                <a:ea typeface="宋体" pitchFamily="2" charset="-122"/>
              </a:rPr>
              <a:t>192.168.1.200</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smtClean="0">
                <a:ea typeface="宋体" pitchFamily="2" charset="-122"/>
              </a:rPr>
              <a:t>Key in Default Gateway IP in Hosts</a:t>
            </a:r>
          </a:p>
        </p:txBody>
      </p:sp>
      <p:sp>
        <p:nvSpPr>
          <p:cNvPr id="47107" name="Rectangle 3"/>
          <p:cNvSpPr>
            <a:spLocks noGrp="1" noChangeArrowheads="1"/>
          </p:cNvSpPr>
          <p:nvPr>
            <p:ph type="body" idx="1"/>
          </p:nvPr>
        </p:nvSpPr>
        <p:spPr>
          <a:xfrm>
            <a:off x="304800" y="1371600"/>
            <a:ext cx="8534400" cy="762000"/>
          </a:xfrm>
        </p:spPr>
        <p:txBody>
          <a:bodyPr/>
          <a:lstStyle/>
          <a:p>
            <a:pPr eaLnBrk="1" hangingPunct="1">
              <a:lnSpc>
                <a:spcPct val="80000"/>
              </a:lnSpc>
            </a:pPr>
            <a:r>
              <a:rPr lang="en-US" altLang="zh-CN" sz="2000" smtClean="0">
                <a:ea typeface="宋体" pitchFamily="2" charset="-122"/>
              </a:rPr>
              <a:t>Key in 192.168.1.200 as the default gateway of PC0 and Server0</a:t>
            </a:r>
          </a:p>
          <a:p>
            <a:pPr lvl="1" eaLnBrk="1" hangingPunct="1">
              <a:lnSpc>
                <a:spcPct val="80000"/>
              </a:lnSpc>
            </a:pPr>
            <a:r>
              <a:rPr lang="en-US" altLang="zh-CN" sz="1800" smtClean="0">
                <a:ea typeface="宋体" pitchFamily="2" charset="-122"/>
              </a:rPr>
              <a:t>Since both hosts are configured as static IP</a:t>
            </a:r>
          </a:p>
        </p:txBody>
      </p:sp>
      <p:pic>
        <p:nvPicPr>
          <p:cNvPr id="47108" name="Picture 8"/>
          <p:cNvPicPr>
            <a:picLocks noChangeAspect="1" noChangeArrowheads="1"/>
          </p:cNvPicPr>
          <p:nvPr/>
        </p:nvPicPr>
        <p:blipFill>
          <a:blip r:embed="rId2" cstate="print"/>
          <a:srcRect/>
          <a:stretch>
            <a:fillRect/>
          </a:stretch>
        </p:blipFill>
        <p:spPr bwMode="auto">
          <a:xfrm>
            <a:off x="0" y="2362200"/>
            <a:ext cx="4648200" cy="3714750"/>
          </a:xfrm>
          <a:prstGeom prst="rect">
            <a:avLst/>
          </a:prstGeom>
          <a:noFill/>
          <a:ln w="9525">
            <a:noFill/>
            <a:miter lim="800000"/>
            <a:headEnd/>
            <a:tailEnd/>
          </a:ln>
        </p:spPr>
      </p:pic>
      <p:sp>
        <p:nvSpPr>
          <p:cNvPr id="47109" name="Line 9"/>
          <p:cNvSpPr>
            <a:spLocks noChangeShapeType="1"/>
          </p:cNvSpPr>
          <p:nvPr/>
        </p:nvSpPr>
        <p:spPr bwMode="auto">
          <a:xfrm flipH="1">
            <a:off x="2209800" y="1676400"/>
            <a:ext cx="4114800" cy="2819400"/>
          </a:xfrm>
          <a:prstGeom prst="line">
            <a:avLst/>
          </a:prstGeom>
          <a:noFill/>
          <a:ln w="38100">
            <a:solidFill>
              <a:schemeClr val="tx1"/>
            </a:solidFill>
            <a:round/>
            <a:headEnd/>
            <a:tailEnd type="triangle" w="med" len="med"/>
          </a:ln>
        </p:spPr>
        <p:txBody>
          <a:bodyPr/>
          <a:lstStyle/>
          <a:p>
            <a:endParaRPr lang="en-MY"/>
          </a:p>
        </p:txBody>
      </p:sp>
      <p:pic>
        <p:nvPicPr>
          <p:cNvPr id="47110" name="Picture 10"/>
          <p:cNvPicPr>
            <a:picLocks noChangeAspect="1" noChangeArrowheads="1"/>
          </p:cNvPicPr>
          <p:nvPr/>
        </p:nvPicPr>
        <p:blipFill>
          <a:blip r:embed="rId3" cstate="print"/>
          <a:srcRect/>
          <a:stretch>
            <a:fillRect/>
          </a:stretch>
        </p:blipFill>
        <p:spPr bwMode="auto">
          <a:xfrm>
            <a:off x="4648200" y="2438400"/>
            <a:ext cx="4495800" cy="3592513"/>
          </a:xfrm>
          <a:prstGeom prst="rect">
            <a:avLst/>
          </a:prstGeom>
          <a:noFill/>
          <a:ln w="9525">
            <a:noFill/>
            <a:miter lim="800000"/>
            <a:headEnd/>
            <a:tailEnd/>
          </a:ln>
        </p:spPr>
      </p:pic>
      <p:sp>
        <p:nvSpPr>
          <p:cNvPr id="47111" name="Line 11"/>
          <p:cNvSpPr>
            <a:spLocks noChangeShapeType="1"/>
          </p:cNvSpPr>
          <p:nvPr/>
        </p:nvSpPr>
        <p:spPr bwMode="auto">
          <a:xfrm flipH="1">
            <a:off x="6781800" y="1676400"/>
            <a:ext cx="762000" cy="25908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sz="3400" smtClean="0">
                <a:ea typeface="宋体" pitchFamily="2" charset="-122"/>
              </a:rPr>
              <a:t>Key in Default Gateway IP </a:t>
            </a:r>
            <a:br>
              <a:rPr lang="en-US" altLang="zh-CN" sz="3400" smtClean="0">
                <a:ea typeface="宋体" pitchFamily="2" charset="-122"/>
              </a:rPr>
            </a:br>
            <a:r>
              <a:rPr lang="en-US" altLang="zh-CN" sz="3400" smtClean="0">
                <a:ea typeface="宋体" pitchFamily="2" charset="-122"/>
              </a:rPr>
              <a:t>in DCHP service</a:t>
            </a:r>
            <a:endParaRPr lang="zh-CN" altLang="en-US" sz="3400" smtClean="0">
              <a:ea typeface="宋体" pitchFamily="2" charset="-122"/>
            </a:endParaRPr>
          </a:p>
        </p:txBody>
      </p:sp>
      <p:sp>
        <p:nvSpPr>
          <p:cNvPr id="48131" name="Text Box 11"/>
          <p:cNvSpPr txBox="1">
            <a:spLocks noChangeArrowheads="1"/>
          </p:cNvSpPr>
          <p:nvPr/>
        </p:nvSpPr>
        <p:spPr bwMode="auto">
          <a:xfrm>
            <a:off x="6553200" y="5334000"/>
            <a:ext cx="2057400" cy="581025"/>
          </a:xfrm>
          <a:prstGeom prst="rect">
            <a:avLst/>
          </a:prstGeom>
          <a:noFill/>
          <a:ln w="9525">
            <a:noFill/>
            <a:miter lim="800000"/>
            <a:headEnd/>
            <a:tailEnd/>
          </a:ln>
        </p:spPr>
        <p:txBody>
          <a:bodyPr>
            <a:spAutoFit/>
          </a:bodyPr>
          <a:lstStyle/>
          <a:p>
            <a:r>
              <a:rPr lang="en-US" altLang="zh-CN" sz="1600">
                <a:ea typeface="宋体" pitchFamily="2" charset="-122"/>
              </a:rPr>
              <a:t>3. Change 0.0.0.0 to 192.168.1.200</a:t>
            </a:r>
          </a:p>
        </p:txBody>
      </p:sp>
      <p:sp>
        <p:nvSpPr>
          <p:cNvPr id="48132" name="Rectangle 14"/>
          <p:cNvSpPr>
            <a:spLocks noGrp="1" noChangeArrowheads="1"/>
          </p:cNvSpPr>
          <p:nvPr>
            <p:ph type="body" idx="1"/>
          </p:nvPr>
        </p:nvSpPr>
        <p:spPr>
          <a:xfrm>
            <a:off x="5943600" y="1447800"/>
            <a:ext cx="3200400" cy="4038600"/>
          </a:xfrm>
          <a:noFill/>
        </p:spPr>
        <p:txBody>
          <a:bodyPr/>
          <a:lstStyle/>
          <a:p>
            <a:pPr eaLnBrk="1" hangingPunct="1">
              <a:lnSpc>
                <a:spcPct val="80000"/>
              </a:lnSpc>
            </a:pPr>
            <a:r>
              <a:rPr lang="en-US" altLang="zh-CN" sz="1800" smtClean="0">
                <a:ea typeface="宋体" pitchFamily="2" charset="-122"/>
              </a:rPr>
              <a:t>The default gateway IP in DHCP service is different from the default gateway IP of Server0 in terms of functionality</a:t>
            </a:r>
          </a:p>
          <a:p>
            <a:pPr lvl="1" eaLnBrk="1" hangingPunct="1">
              <a:lnSpc>
                <a:spcPct val="80000"/>
              </a:lnSpc>
            </a:pPr>
            <a:r>
              <a:rPr lang="en-US" altLang="zh-CN" sz="1600" smtClean="0">
                <a:ea typeface="宋体" pitchFamily="2" charset="-122"/>
              </a:rPr>
              <a:t>Default gateway IP in Server0 belongs to Server0 itself.</a:t>
            </a:r>
          </a:p>
          <a:p>
            <a:pPr lvl="1" eaLnBrk="1" hangingPunct="1">
              <a:lnSpc>
                <a:spcPct val="80000"/>
              </a:lnSpc>
            </a:pPr>
            <a:r>
              <a:rPr lang="en-US" altLang="zh-CN" sz="1600" smtClean="0">
                <a:ea typeface="宋体" pitchFamily="2" charset="-122"/>
              </a:rPr>
              <a:t>Default gateway in DHCP service is for other host that request DHCP service.</a:t>
            </a:r>
          </a:p>
          <a:p>
            <a:pPr lvl="1" eaLnBrk="1" hangingPunct="1">
              <a:lnSpc>
                <a:spcPct val="80000"/>
              </a:lnSpc>
            </a:pPr>
            <a:r>
              <a:rPr lang="en-US" altLang="zh-CN" sz="1600" smtClean="0">
                <a:ea typeface="宋体" pitchFamily="2" charset="-122"/>
              </a:rPr>
              <a:t>The same default gateway IP in DHCP service can’t be sent to Server0 itself.</a:t>
            </a:r>
          </a:p>
        </p:txBody>
      </p:sp>
      <p:pic>
        <p:nvPicPr>
          <p:cNvPr id="48133" name="Picture 15"/>
          <p:cNvPicPr>
            <a:picLocks noChangeAspect="1" noChangeArrowheads="1"/>
          </p:cNvPicPr>
          <p:nvPr/>
        </p:nvPicPr>
        <p:blipFill>
          <a:blip r:embed="rId2" cstate="print"/>
          <a:srcRect/>
          <a:stretch>
            <a:fillRect/>
          </a:stretch>
        </p:blipFill>
        <p:spPr bwMode="auto">
          <a:xfrm>
            <a:off x="0" y="1371600"/>
            <a:ext cx="6145213" cy="4905375"/>
          </a:xfrm>
          <a:prstGeom prst="rect">
            <a:avLst/>
          </a:prstGeom>
          <a:noFill/>
          <a:ln w="9525">
            <a:noFill/>
            <a:miter lim="800000"/>
            <a:headEnd/>
            <a:tailEnd/>
          </a:ln>
        </p:spPr>
      </p:pic>
      <p:sp>
        <p:nvSpPr>
          <p:cNvPr id="48134" name="Line 16"/>
          <p:cNvSpPr>
            <a:spLocks noChangeShapeType="1"/>
          </p:cNvSpPr>
          <p:nvPr/>
        </p:nvSpPr>
        <p:spPr bwMode="auto">
          <a:xfrm flipH="1" flipV="1">
            <a:off x="1295400" y="1828800"/>
            <a:ext cx="762000" cy="228600"/>
          </a:xfrm>
          <a:prstGeom prst="line">
            <a:avLst/>
          </a:prstGeom>
          <a:noFill/>
          <a:ln w="38100">
            <a:solidFill>
              <a:schemeClr val="tx1"/>
            </a:solidFill>
            <a:round/>
            <a:headEnd/>
            <a:tailEnd type="triangle" w="med" len="med"/>
          </a:ln>
        </p:spPr>
        <p:txBody>
          <a:bodyPr/>
          <a:lstStyle/>
          <a:p>
            <a:endParaRPr lang="en-MY"/>
          </a:p>
        </p:txBody>
      </p:sp>
      <p:sp>
        <p:nvSpPr>
          <p:cNvPr id="48135" name="Text Box 17"/>
          <p:cNvSpPr txBox="1">
            <a:spLocks noChangeArrowheads="1"/>
          </p:cNvSpPr>
          <p:nvPr/>
        </p:nvSpPr>
        <p:spPr bwMode="auto">
          <a:xfrm>
            <a:off x="2057400" y="1752600"/>
            <a:ext cx="1447800" cy="581025"/>
          </a:xfrm>
          <a:prstGeom prst="rect">
            <a:avLst/>
          </a:prstGeom>
          <a:noFill/>
          <a:ln w="9525">
            <a:noFill/>
            <a:miter lim="800000"/>
            <a:headEnd/>
            <a:tailEnd/>
          </a:ln>
        </p:spPr>
        <p:txBody>
          <a:bodyPr>
            <a:spAutoFit/>
          </a:bodyPr>
          <a:lstStyle/>
          <a:p>
            <a:r>
              <a:rPr lang="en-US" altLang="zh-CN" sz="1600">
                <a:ea typeface="宋体" pitchFamily="2" charset="-122"/>
              </a:rPr>
              <a:t>1. Press </a:t>
            </a:r>
          </a:p>
          <a:p>
            <a:r>
              <a:rPr lang="en-US" altLang="zh-CN" sz="1600">
                <a:ea typeface="宋体" pitchFamily="2" charset="-122"/>
              </a:rPr>
              <a:t>”Config” tab</a:t>
            </a:r>
          </a:p>
        </p:txBody>
      </p:sp>
      <p:sp>
        <p:nvSpPr>
          <p:cNvPr id="48136" name="Line 18"/>
          <p:cNvSpPr>
            <a:spLocks noChangeShapeType="1"/>
          </p:cNvSpPr>
          <p:nvPr/>
        </p:nvSpPr>
        <p:spPr bwMode="auto">
          <a:xfrm flipH="1" flipV="1">
            <a:off x="990600" y="3048000"/>
            <a:ext cx="0" cy="1981200"/>
          </a:xfrm>
          <a:prstGeom prst="line">
            <a:avLst/>
          </a:prstGeom>
          <a:noFill/>
          <a:ln w="38100">
            <a:solidFill>
              <a:schemeClr val="tx1"/>
            </a:solidFill>
            <a:round/>
            <a:headEnd/>
            <a:tailEnd type="triangle" w="med" len="med"/>
          </a:ln>
        </p:spPr>
        <p:txBody>
          <a:bodyPr/>
          <a:lstStyle/>
          <a:p>
            <a:endParaRPr lang="en-MY"/>
          </a:p>
        </p:txBody>
      </p:sp>
      <p:sp>
        <p:nvSpPr>
          <p:cNvPr id="48137" name="Text Box 19"/>
          <p:cNvSpPr txBox="1">
            <a:spLocks noChangeArrowheads="1"/>
          </p:cNvSpPr>
          <p:nvPr/>
        </p:nvSpPr>
        <p:spPr bwMode="auto">
          <a:xfrm>
            <a:off x="304800" y="5029200"/>
            <a:ext cx="990600" cy="581025"/>
          </a:xfrm>
          <a:prstGeom prst="rect">
            <a:avLst/>
          </a:prstGeom>
          <a:noFill/>
          <a:ln w="9525">
            <a:noFill/>
            <a:miter lim="800000"/>
            <a:headEnd/>
            <a:tailEnd/>
          </a:ln>
        </p:spPr>
        <p:txBody>
          <a:bodyPr>
            <a:spAutoFit/>
          </a:bodyPr>
          <a:lstStyle/>
          <a:p>
            <a:r>
              <a:rPr lang="en-US" altLang="zh-CN" sz="1600">
                <a:ea typeface="宋体" pitchFamily="2" charset="-122"/>
              </a:rPr>
              <a:t>2. Press </a:t>
            </a:r>
          </a:p>
          <a:p>
            <a:r>
              <a:rPr lang="en-US" altLang="zh-CN" sz="1600">
                <a:ea typeface="宋体" pitchFamily="2" charset="-122"/>
              </a:rPr>
              <a:t>”DHCP”</a:t>
            </a:r>
          </a:p>
        </p:txBody>
      </p:sp>
      <p:sp>
        <p:nvSpPr>
          <p:cNvPr id="48138" name="Line 20"/>
          <p:cNvSpPr>
            <a:spLocks noChangeShapeType="1"/>
          </p:cNvSpPr>
          <p:nvPr/>
        </p:nvSpPr>
        <p:spPr bwMode="auto">
          <a:xfrm flipH="1" flipV="1">
            <a:off x="3733800" y="3124200"/>
            <a:ext cx="2895600" cy="2209800"/>
          </a:xfrm>
          <a:prstGeom prst="line">
            <a:avLst/>
          </a:prstGeom>
          <a:noFill/>
          <a:ln w="38100">
            <a:solidFill>
              <a:schemeClr val="tx1"/>
            </a:solidFill>
            <a:round/>
            <a:headEnd/>
            <a:tailEnd type="triangle" w="med" len="med"/>
          </a:ln>
        </p:spPr>
        <p:txBody>
          <a:bodyPr/>
          <a:lstStyle/>
          <a:p>
            <a:endParaRPr lang="en-MY"/>
          </a:p>
        </p:txBody>
      </p:sp>
      <p:sp>
        <p:nvSpPr>
          <p:cNvPr id="48139" name="Text Box 21"/>
          <p:cNvSpPr txBox="1">
            <a:spLocks noChangeArrowheads="1"/>
          </p:cNvSpPr>
          <p:nvPr/>
        </p:nvSpPr>
        <p:spPr bwMode="auto">
          <a:xfrm>
            <a:off x="4419600" y="5867400"/>
            <a:ext cx="1676400" cy="336550"/>
          </a:xfrm>
          <a:prstGeom prst="rect">
            <a:avLst/>
          </a:prstGeom>
          <a:noFill/>
          <a:ln w="9525">
            <a:noFill/>
            <a:miter lim="800000"/>
            <a:headEnd/>
            <a:tailEnd/>
          </a:ln>
        </p:spPr>
        <p:txBody>
          <a:bodyPr>
            <a:spAutoFit/>
          </a:bodyPr>
          <a:lstStyle/>
          <a:p>
            <a:r>
              <a:rPr lang="en-US" altLang="zh-CN" sz="1600">
                <a:ea typeface="宋体" pitchFamily="2" charset="-122"/>
              </a:rPr>
              <a:t>4. Click on save</a:t>
            </a:r>
          </a:p>
        </p:txBody>
      </p:sp>
      <p:sp>
        <p:nvSpPr>
          <p:cNvPr id="48140" name="Line 22"/>
          <p:cNvSpPr>
            <a:spLocks noChangeShapeType="1"/>
          </p:cNvSpPr>
          <p:nvPr/>
        </p:nvSpPr>
        <p:spPr bwMode="auto">
          <a:xfrm flipH="1" flipV="1">
            <a:off x="3962400" y="4800600"/>
            <a:ext cx="685800" cy="10668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mtClean="0">
                <a:ea typeface="宋体" pitchFamily="2" charset="-122"/>
              </a:rPr>
              <a:t>Dynamic IP in PC1</a:t>
            </a:r>
          </a:p>
        </p:txBody>
      </p:sp>
      <p:sp>
        <p:nvSpPr>
          <p:cNvPr id="49155" name="Text Box 6"/>
          <p:cNvSpPr txBox="1">
            <a:spLocks noChangeArrowheads="1"/>
          </p:cNvSpPr>
          <p:nvPr/>
        </p:nvSpPr>
        <p:spPr bwMode="auto">
          <a:xfrm>
            <a:off x="152400" y="1676400"/>
            <a:ext cx="2590800" cy="581025"/>
          </a:xfrm>
          <a:prstGeom prst="rect">
            <a:avLst/>
          </a:prstGeom>
          <a:noFill/>
          <a:ln w="9525">
            <a:noFill/>
            <a:miter lim="800000"/>
            <a:headEnd/>
            <a:tailEnd/>
          </a:ln>
        </p:spPr>
        <p:txBody>
          <a:bodyPr>
            <a:spAutoFit/>
          </a:bodyPr>
          <a:lstStyle/>
          <a:p>
            <a:r>
              <a:rPr lang="en-US" altLang="zh-CN" sz="1600">
                <a:ea typeface="宋体" pitchFamily="2" charset="-122"/>
              </a:rPr>
              <a:t>1. Type ”</a:t>
            </a:r>
            <a:r>
              <a:rPr lang="en-US" altLang="zh-CN" sz="1600">
                <a:latin typeface="Courier New" pitchFamily="49" charset="0"/>
                <a:ea typeface="宋体" pitchFamily="2" charset="-122"/>
              </a:rPr>
              <a:t>ipconfig</a:t>
            </a:r>
            <a:r>
              <a:rPr lang="en-US" altLang="zh-CN" sz="1600">
                <a:ea typeface="宋体" pitchFamily="2" charset="-122"/>
              </a:rPr>
              <a:t>” to check the existing IP</a:t>
            </a:r>
          </a:p>
        </p:txBody>
      </p:sp>
      <p:sp>
        <p:nvSpPr>
          <p:cNvPr id="49156" name="Text Box 7"/>
          <p:cNvSpPr txBox="1">
            <a:spLocks noChangeArrowheads="1"/>
          </p:cNvSpPr>
          <p:nvPr/>
        </p:nvSpPr>
        <p:spPr bwMode="auto">
          <a:xfrm>
            <a:off x="152400" y="2971800"/>
            <a:ext cx="2895600" cy="1069975"/>
          </a:xfrm>
          <a:prstGeom prst="rect">
            <a:avLst/>
          </a:prstGeom>
          <a:noFill/>
          <a:ln w="9525">
            <a:noFill/>
            <a:miter lim="800000"/>
            <a:headEnd/>
            <a:tailEnd/>
          </a:ln>
        </p:spPr>
        <p:txBody>
          <a:bodyPr>
            <a:spAutoFit/>
          </a:bodyPr>
          <a:lstStyle/>
          <a:p>
            <a:r>
              <a:rPr lang="en-US" altLang="zh-CN" sz="1600">
                <a:ea typeface="宋体" pitchFamily="2" charset="-122"/>
              </a:rPr>
              <a:t>2. Type ”</a:t>
            </a:r>
            <a:r>
              <a:rPr lang="en-US" altLang="zh-CN" sz="1600">
                <a:latin typeface="Courier New" pitchFamily="49" charset="0"/>
                <a:ea typeface="宋体" pitchFamily="2" charset="-122"/>
              </a:rPr>
              <a:t>ipconfig /renew</a:t>
            </a:r>
            <a:r>
              <a:rPr lang="en-US" altLang="zh-CN" sz="1600">
                <a:ea typeface="宋体" pitchFamily="2" charset="-122"/>
              </a:rPr>
              <a:t>”  to renew the dynamic IP from DHCP service, since the default gateway IP is added.</a:t>
            </a:r>
          </a:p>
        </p:txBody>
      </p:sp>
      <p:sp>
        <p:nvSpPr>
          <p:cNvPr id="49157" name="Line 8"/>
          <p:cNvSpPr>
            <a:spLocks noChangeShapeType="1"/>
          </p:cNvSpPr>
          <p:nvPr/>
        </p:nvSpPr>
        <p:spPr bwMode="auto">
          <a:xfrm flipV="1">
            <a:off x="2514600" y="2819400"/>
            <a:ext cx="914400" cy="152400"/>
          </a:xfrm>
          <a:prstGeom prst="line">
            <a:avLst/>
          </a:prstGeom>
          <a:noFill/>
          <a:ln w="38100">
            <a:solidFill>
              <a:schemeClr val="tx1"/>
            </a:solidFill>
            <a:round/>
            <a:headEnd/>
            <a:tailEnd type="triangle" w="med" len="med"/>
          </a:ln>
        </p:spPr>
        <p:txBody>
          <a:bodyPr/>
          <a:lstStyle/>
          <a:p>
            <a:endParaRPr lang="en-MY"/>
          </a:p>
        </p:txBody>
      </p:sp>
      <p:sp>
        <p:nvSpPr>
          <p:cNvPr id="49158" name="Text Box 9"/>
          <p:cNvSpPr txBox="1">
            <a:spLocks noChangeArrowheads="1"/>
          </p:cNvSpPr>
          <p:nvPr/>
        </p:nvSpPr>
        <p:spPr bwMode="auto">
          <a:xfrm>
            <a:off x="152400" y="4724400"/>
            <a:ext cx="2895600" cy="1069975"/>
          </a:xfrm>
          <a:prstGeom prst="rect">
            <a:avLst/>
          </a:prstGeom>
          <a:noFill/>
          <a:ln w="9525">
            <a:noFill/>
            <a:miter lim="800000"/>
            <a:headEnd/>
            <a:tailEnd/>
          </a:ln>
        </p:spPr>
        <p:txBody>
          <a:bodyPr>
            <a:spAutoFit/>
          </a:bodyPr>
          <a:lstStyle/>
          <a:p>
            <a:r>
              <a:rPr lang="en-US" altLang="zh-CN" sz="1600">
                <a:ea typeface="宋体" pitchFamily="2" charset="-122"/>
              </a:rPr>
              <a:t>3. Type ”</a:t>
            </a:r>
            <a:r>
              <a:rPr lang="en-US" altLang="zh-CN" sz="1600">
                <a:latin typeface="Courier New" pitchFamily="49" charset="0"/>
                <a:ea typeface="宋体" pitchFamily="2" charset="-122"/>
              </a:rPr>
              <a:t>ping 192.168.1.200</a:t>
            </a:r>
            <a:r>
              <a:rPr lang="en-US" altLang="zh-CN" sz="1600">
                <a:ea typeface="宋体" pitchFamily="2" charset="-122"/>
              </a:rPr>
              <a:t>”  to check the connectivity to router interface (default gateway)</a:t>
            </a:r>
          </a:p>
        </p:txBody>
      </p:sp>
      <p:pic>
        <p:nvPicPr>
          <p:cNvPr id="49159" name="Picture 11"/>
          <p:cNvPicPr>
            <a:picLocks noChangeAspect="1" noChangeArrowheads="1"/>
          </p:cNvPicPr>
          <p:nvPr/>
        </p:nvPicPr>
        <p:blipFill>
          <a:blip r:embed="rId2" cstate="print"/>
          <a:srcRect/>
          <a:stretch>
            <a:fillRect/>
          </a:stretch>
        </p:blipFill>
        <p:spPr bwMode="auto">
          <a:xfrm>
            <a:off x="3448050" y="1524000"/>
            <a:ext cx="5695950" cy="4371975"/>
          </a:xfrm>
          <a:prstGeom prst="rect">
            <a:avLst/>
          </a:prstGeom>
          <a:noFill/>
          <a:ln w="9525">
            <a:noFill/>
            <a:miter lim="800000"/>
            <a:headEnd/>
            <a:tailEnd/>
          </a:ln>
        </p:spPr>
      </p:pic>
      <p:sp>
        <p:nvSpPr>
          <p:cNvPr id="49160" name="Line 12"/>
          <p:cNvSpPr>
            <a:spLocks noChangeShapeType="1"/>
          </p:cNvSpPr>
          <p:nvPr/>
        </p:nvSpPr>
        <p:spPr bwMode="auto">
          <a:xfrm>
            <a:off x="2438400" y="1905000"/>
            <a:ext cx="914400" cy="0"/>
          </a:xfrm>
          <a:prstGeom prst="line">
            <a:avLst/>
          </a:prstGeom>
          <a:noFill/>
          <a:ln w="38100">
            <a:solidFill>
              <a:schemeClr val="tx1"/>
            </a:solidFill>
            <a:round/>
            <a:headEnd/>
            <a:tailEnd type="triangle" w="med" len="med"/>
          </a:ln>
        </p:spPr>
        <p:txBody>
          <a:bodyPr/>
          <a:lstStyle/>
          <a:p>
            <a:endParaRPr lang="en-MY"/>
          </a:p>
        </p:txBody>
      </p:sp>
      <p:sp>
        <p:nvSpPr>
          <p:cNvPr id="49161" name="Line 13"/>
          <p:cNvSpPr>
            <a:spLocks noChangeShapeType="1"/>
          </p:cNvSpPr>
          <p:nvPr/>
        </p:nvSpPr>
        <p:spPr bwMode="auto">
          <a:xfrm flipV="1">
            <a:off x="1676400" y="3810000"/>
            <a:ext cx="1752600" cy="10668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ctrTitle"/>
          </p:nvPr>
        </p:nvSpPr>
        <p:spPr/>
        <p:txBody>
          <a:bodyPr/>
          <a:lstStyle/>
          <a:p>
            <a:pPr eaLnBrk="1" hangingPunct="1"/>
            <a:r>
              <a:rPr lang="en-US" altLang="zh-CN" smtClean="0">
                <a:ea typeface="宋体" pitchFamily="2" charset="-122"/>
              </a:rPr>
              <a:t>Adding a new LAN</a:t>
            </a:r>
          </a:p>
        </p:txBody>
      </p:sp>
      <p:sp>
        <p:nvSpPr>
          <p:cNvPr id="4099" name="Rectangle 5"/>
          <p:cNvSpPr>
            <a:spLocks noGrp="1" noChangeArrowheads="1"/>
          </p:cNvSpPr>
          <p:nvPr>
            <p:ph type="subTitle" idx="1"/>
          </p:nvPr>
        </p:nvSpPr>
        <p:spPr/>
        <p:txBody>
          <a:bodyPr/>
          <a:lstStyle/>
          <a:p>
            <a:pPr algn="l" eaLnBrk="1" hangingPunct="1"/>
            <a:r>
              <a:rPr lang="en-US" altLang="zh-CN" smtClean="0">
                <a:ea typeface="宋体" pitchFamily="2" charset="-122"/>
              </a:rPr>
              <a:t>Adding and configure a new LAN on the existing network step by step</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smtClean="0">
                <a:ea typeface="宋体" pitchFamily="2" charset="-122"/>
              </a:rPr>
              <a:t>The design plan for second LAN</a:t>
            </a:r>
          </a:p>
        </p:txBody>
      </p:sp>
      <p:sp>
        <p:nvSpPr>
          <p:cNvPr id="5123" name="Rectangle 3"/>
          <p:cNvSpPr>
            <a:spLocks noGrp="1" noChangeArrowheads="1"/>
          </p:cNvSpPr>
          <p:nvPr>
            <p:ph type="body" idx="1"/>
          </p:nvPr>
        </p:nvSpPr>
        <p:spPr>
          <a:xfrm>
            <a:off x="304800" y="1346200"/>
            <a:ext cx="8534400" cy="5257800"/>
          </a:xfrm>
        </p:spPr>
        <p:txBody>
          <a:bodyPr/>
          <a:lstStyle/>
          <a:p>
            <a:pPr eaLnBrk="1" hangingPunct="1">
              <a:lnSpc>
                <a:spcPct val="80000"/>
              </a:lnSpc>
            </a:pPr>
            <a:r>
              <a:rPr lang="en-US" altLang="zh-CN" sz="2800" smtClean="0">
                <a:ea typeface="宋体" pitchFamily="2" charset="-122"/>
              </a:rPr>
              <a:t>Keep it as a good habit to plan for your network design.</a:t>
            </a:r>
          </a:p>
          <a:p>
            <a:pPr eaLnBrk="1" hangingPunct="1">
              <a:lnSpc>
                <a:spcPct val="80000"/>
              </a:lnSpc>
            </a:pPr>
            <a:r>
              <a:rPr lang="en-US" altLang="zh-CN" sz="2800" smtClean="0">
                <a:ea typeface="宋体" pitchFamily="2" charset="-122"/>
              </a:rPr>
              <a:t>The design plan for second LAN:</a:t>
            </a:r>
          </a:p>
          <a:p>
            <a:pPr lvl="1" eaLnBrk="1" hangingPunct="1">
              <a:lnSpc>
                <a:spcPct val="80000"/>
              </a:lnSpc>
            </a:pPr>
            <a:r>
              <a:rPr lang="en-US" altLang="zh-CN" sz="2400" smtClean="0">
                <a:ea typeface="宋体" pitchFamily="2" charset="-122"/>
              </a:rPr>
              <a:t>The network components needed</a:t>
            </a:r>
          </a:p>
          <a:p>
            <a:pPr lvl="2" eaLnBrk="1" hangingPunct="1">
              <a:lnSpc>
                <a:spcPct val="80000"/>
              </a:lnSpc>
            </a:pPr>
            <a:r>
              <a:rPr lang="en-US" altLang="zh-CN" sz="2000" smtClean="0">
                <a:ea typeface="宋体" pitchFamily="2" charset="-122"/>
              </a:rPr>
              <a:t>1 Switch</a:t>
            </a:r>
          </a:p>
          <a:p>
            <a:pPr lvl="2" eaLnBrk="1" hangingPunct="1">
              <a:lnSpc>
                <a:spcPct val="80000"/>
              </a:lnSpc>
            </a:pPr>
            <a:r>
              <a:rPr lang="en-US" altLang="zh-CN" sz="2000" smtClean="0">
                <a:ea typeface="宋体" pitchFamily="2" charset="-122"/>
              </a:rPr>
              <a:t>2 PCs</a:t>
            </a:r>
          </a:p>
          <a:p>
            <a:pPr lvl="2" eaLnBrk="1" hangingPunct="1">
              <a:lnSpc>
                <a:spcPct val="80000"/>
              </a:lnSpc>
            </a:pPr>
            <a:r>
              <a:rPr lang="en-US" altLang="zh-CN" sz="2000" smtClean="0">
                <a:ea typeface="宋体" pitchFamily="2" charset="-122"/>
              </a:rPr>
              <a:t>1 server</a:t>
            </a:r>
          </a:p>
          <a:p>
            <a:pPr lvl="1" eaLnBrk="1" hangingPunct="1">
              <a:lnSpc>
                <a:spcPct val="80000"/>
              </a:lnSpc>
            </a:pPr>
            <a:r>
              <a:rPr lang="en-US" altLang="zh-CN" sz="2400" smtClean="0">
                <a:ea typeface="宋体" pitchFamily="2" charset="-122"/>
              </a:rPr>
              <a:t>The services</a:t>
            </a:r>
          </a:p>
          <a:p>
            <a:pPr lvl="2" eaLnBrk="1" hangingPunct="1">
              <a:lnSpc>
                <a:spcPct val="80000"/>
              </a:lnSpc>
            </a:pPr>
            <a:r>
              <a:rPr lang="en-US" altLang="zh-CN" sz="2000" smtClean="0">
                <a:ea typeface="宋体" pitchFamily="2" charset="-122"/>
              </a:rPr>
              <a:t>DNS: Set 192.168.2.1 as “www.uccn1003.com”</a:t>
            </a:r>
          </a:p>
          <a:p>
            <a:pPr lvl="2" eaLnBrk="1" hangingPunct="1">
              <a:lnSpc>
                <a:spcPct val="80000"/>
              </a:lnSpc>
            </a:pPr>
            <a:r>
              <a:rPr lang="en-US" altLang="zh-CN" sz="2000" smtClean="0">
                <a:ea typeface="宋体" pitchFamily="2" charset="-122"/>
              </a:rPr>
              <a:t>HTTP </a:t>
            </a:r>
          </a:p>
          <a:p>
            <a:pPr lvl="2" eaLnBrk="1" hangingPunct="1">
              <a:lnSpc>
                <a:spcPct val="80000"/>
              </a:lnSpc>
            </a:pPr>
            <a:r>
              <a:rPr lang="en-US" altLang="zh-CN" sz="2000" smtClean="0">
                <a:ea typeface="宋体" pitchFamily="2" charset="-122"/>
              </a:rPr>
              <a:t>DHCP (dynamic IP for PCs in 2</a:t>
            </a:r>
            <a:r>
              <a:rPr lang="en-US" altLang="zh-CN" sz="2000" baseline="30000" smtClean="0">
                <a:ea typeface="宋体" pitchFamily="2" charset="-122"/>
              </a:rPr>
              <a:t>nd</a:t>
            </a:r>
            <a:r>
              <a:rPr lang="en-US" altLang="zh-CN" sz="2000" smtClean="0">
                <a:ea typeface="宋体" pitchFamily="2" charset="-122"/>
              </a:rPr>
              <a:t> LAN)</a:t>
            </a:r>
          </a:p>
          <a:p>
            <a:pPr lvl="3" eaLnBrk="1" hangingPunct="1">
              <a:lnSpc>
                <a:spcPct val="80000"/>
              </a:lnSpc>
            </a:pPr>
            <a:r>
              <a:rPr lang="en-US" altLang="zh-CN" sz="1800" smtClean="0">
                <a:ea typeface="宋体" pitchFamily="2" charset="-122"/>
              </a:rPr>
              <a:t>Server IP (preferred static) = 192.168.2.1</a:t>
            </a:r>
          </a:p>
          <a:p>
            <a:pPr lvl="3" eaLnBrk="1" hangingPunct="1">
              <a:lnSpc>
                <a:spcPct val="80000"/>
              </a:lnSpc>
            </a:pPr>
            <a:r>
              <a:rPr lang="en-US" altLang="zh-CN" sz="1800" smtClean="0">
                <a:ea typeface="宋体" pitchFamily="2" charset="-122"/>
              </a:rPr>
              <a:t>Default gateway IP = 192.168.2.254</a:t>
            </a:r>
          </a:p>
          <a:p>
            <a:pPr lvl="3" eaLnBrk="1" hangingPunct="1">
              <a:lnSpc>
                <a:spcPct val="80000"/>
              </a:lnSpc>
            </a:pPr>
            <a:r>
              <a:rPr lang="en-US" altLang="zh-CN" sz="1800" smtClean="0">
                <a:ea typeface="宋体" pitchFamily="2" charset="-122"/>
              </a:rPr>
              <a:t>DHCP range for the PCs =&gt; 192.168.2.5 to 192.168.1.200 </a:t>
            </a:r>
          </a:p>
          <a:p>
            <a:pPr lvl="3" eaLnBrk="1" hangingPunct="1">
              <a:lnSpc>
                <a:spcPct val="80000"/>
              </a:lnSpc>
            </a:pPr>
            <a:r>
              <a:rPr lang="en-US" altLang="zh-CN" sz="1800" smtClean="0">
                <a:ea typeface="宋体" pitchFamily="2" charset="-122"/>
              </a:rPr>
              <a:t>DNS IP = Web Server IP = 192.168.2.1</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smtClean="0">
                <a:ea typeface="宋体" pitchFamily="2" charset="-122"/>
              </a:rPr>
              <a:t>Adding new network components</a:t>
            </a:r>
          </a:p>
        </p:txBody>
      </p:sp>
      <p:sp>
        <p:nvSpPr>
          <p:cNvPr id="6147" name="Rectangle 3"/>
          <p:cNvSpPr>
            <a:spLocks noGrp="1" noChangeArrowheads="1"/>
          </p:cNvSpPr>
          <p:nvPr>
            <p:ph type="body" idx="1"/>
          </p:nvPr>
        </p:nvSpPr>
        <p:spPr>
          <a:xfrm>
            <a:off x="0" y="1447800"/>
            <a:ext cx="3276600" cy="4724400"/>
          </a:xfrm>
        </p:spPr>
        <p:txBody>
          <a:bodyPr/>
          <a:lstStyle/>
          <a:p>
            <a:pPr eaLnBrk="1" hangingPunct="1">
              <a:lnSpc>
                <a:spcPct val="80000"/>
              </a:lnSpc>
            </a:pPr>
            <a:r>
              <a:rPr lang="en-US" altLang="zh-CN" sz="1800" smtClean="0">
                <a:ea typeface="宋体" pitchFamily="2" charset="-122"/>
              </a:rPr>
              <a:t>Add to the workspace</a:t>
            </a:r>
          </a:p>
          <a:p>
            <a:pPr lvl="1" eaLnBrk="1" hangingPunct="1">
              <a:lnSpc>
                <a:spcPct val="80000"/>
              </a:lnSpc>
            </a:pPr>
            <a:r>
              <a:rPr lang="en-US" altLang="zh-CN" sz="1600" smtClean="0">
                <a:ea typeface="宋体" pitchFamily="2" charset="-122"/>
              </a:rPr>
              <a:t>1 2950-24 switch</a:t>
            </a:r>
          </a:p>
          <a:p>
            <a:pPr lvl="1" eaLnBrk="1" hangingPunct="1">
              <a:lnSpc>
                <a:spcPct val="80000"/>
              </a:lnSpc>
            </a:pPr>
            <a:r>
              <a:rPr lang="en-US" altLang="zh-CN" sz="1600" smtClean="0">
                <a:ea typeface="宋体" pitchFamily="2" charset="-122"/>
              </a:rPr>
              <a:t>2 Generic PCs </a:t>
            </a:r>
          </a:p>
          <a:p>
            <a:pPr lvl="1" eaLnBrk="1" hangingPunct="1">
              <a:lnSpc>
                <a:spcPct val="80000"/>
              </a:lnSpc>
            </a:pPr>
            <a:r>
              <a:rPr lang="en-US" altLang="zh-CN" sz="1600" smtClean="0">
                <a:ea typeface="宋体" pitchFamily="2" charset="-122"/>
              </a:rPr>
              <a:t>1 Generic server</a:t>
            </a:r>
          </a:p>
          <a:p>
            <a:pPr eaLnBrk="1" hangingPunct="1">
              <a:lnSpc>
                <a:spcPct val="80000"/>
              </a:lnSpc>
            </a:pPr>
            <a:r>
              <a:rPr lang="en-US" altLang="zh-CN" sz="1800" smtClean="0">
                <a:ea typeface="宋体" pitchFamily="2" charset="-122"/>
              </a:rPr>
              <a:t>Make connection with “Automatic Choose Connection Type” for</a:t>
            </a:r>
          </a:p>
          <a:p>
            <a:pPr lvl="1" eaLnBrk="1" hangingPunct="1">
              <a:lnSpc>
                <a:spcPct val="80000"/>
              </a:lnSpc>
            </a:pPr>
            <a:r>
              <a:rPr lang="en-US" altLang="zh-CN" sz="1600" smtClean="0">
                <a:ea typeface="宋体" pitchFamily="2" charset="-122"/>
              </a:rPr>
              <a:t>PC2 to Switch1</a:t>
            </a:r>
          </a:p>
          <a:p>
            <a:pPr lvl="1" eaLnBrk="1" hangingPunct="1">
              <a:lnSpc>
                <a:spcPct val="80000"/>
              </a:lnSpc>
            </a:pPr>
            <a:r>
              <a:rPr lang="en-US" altLang="zh-CN" sz="1600" smtClean="0">
                <a:ea typeface="宋体" pitchFamily="2" charset="-122"/>
              </a:rPr>
              <a:t>PC3 to Switch1</a:t>
            </a:r>
          </a:p>
          <a:p>
            <a:pPr lvl="1" eaLnBrk="1" hangingPunct="1">
              <a:lnSpc>
                <a:spcPct val="80000"/>
              </a:lnSpc>
            </a:pPr>
            <a:r>
              <a:rPr lang="en-US" altLang="zh-CN" sz="1600" smtClean="0">
                <a:ea typeface="宋体" pitchFamily="2" charset="-122"/>
              </a:rPr>
              <a:t>Server1 to Switch1</a:t>
            </a:r>
          </a:p>
          <a:p>
            <a:pPr eaLnBrk="1" hangingPunct="1">
              <a:lnSpc>
                <a:spcPct val="80000"/>
              </a:lnSpc>
            </a:pPr>
            <a:r>
              <a:rPr lang="en-US" altLang="zh-CN" sz="1800" smtClean="0">
                <a:ea typeface="宋体" pitchFamily="2" charset="-122"/>
              </a:rPr>
              <a:t>Make connection with “Copper Straight-Through”</a:t>
            </a:r>
          </a:p>
          <a:p>
            <a:pPr lvl="1" eaLnBrk="1" hangingPunct="1">
              <a:lnSpc>
                <a:spcPct val="80000"/>
              </a:lnSpc>
            </a:pPr>
            <a:r>
              <a:rPr lang="en-US" altLang="zh-CN" sz="1600" smtClean="0">
                <a:ea typeface="宋体" pitchFamily="2" charset="-122"/>
              </a:rPr>
              <a:t>Switch1 to Router0</a:t>
            </a:r>
          </a:p>
          <a:p>
            <a:pPr lvl="1" eaLnBrk="1" hangingPunct="1">
              <a:lnSpc>
                <a:spcPct val="80000"/>
              </a:lnSpc>
            </a:pPr>
            <a:r>
              <a:rPr lang="en-US" altLang="zh-CN" sz="1600" smtClean="0">
                <a:ea typeface="宋体" pitchFamily="2" charset="-122"/>
              </a:rPr>
              <a:t>FastEthernet0/1 of Router0</a:t>
            </a:r>
          </a:p>
          <a:p>
            <a:pPr lvl="1" eaLnBrk="1" hangingPunct="1">
              <a:lnSpc>
                <a:spcPct val="80000"/>
              </a:lnSpc>
            </a:pPr>
            <a:r>
              <a:rPr lang="en-US" altLang="zh-CN" sz="1600" smtClean="0">
                <a:ea typeface="宋体" pitchFamily="2" charset="-122"/>
              </a:rPr>
              <a:t>FastEthernet0/4 of Switch1</a:t>
            </a:r>
          </a:p>
          <a:p>
            <a:pPr eaLnBrk="1" hangingPunct="1">
              <a:lnSpc>
                <a:spcPct val="80000"/>
              </a:lnSpc>
              <a:buFontTx/>
              <a:buNone/>
            </a:pPr>
            <a:endParaRPr lang="en-US" altLang="zh-CN" sz="1800" smtClean="0">
              <a:ea typeface="宋体" pitchFamily="2" charset="-122"/>
            </a:endParaRPr>
          </a:p>
        </p:txBody>
      </p:sp>
      <p:pic>
        <p:nvPicPr>
          <p:cNvPr id="6148" name="Picture 4"/>
          <p:cNvPicPr>
            <a:picLocks noChangeAspect="1" noChangeArrowheads="1"/>
          </p:cNvPicPr>
          <p:nvPr/>
        </p:nvPicPr>
        <p:blipFill>
          <a:blip r:embed="rId2" cstate="print"/>
          <a:srcRect/>
          <a:stretch>
            <a:fillRect/>
          </a:stretch>
        </p:blipFill>
        <p:spPr bwMode="auto">
          <a:xfrm>
            <a:off x="3276600" y="1447800"/>
            <a:ext cx="5867400" cy="474345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mtClean="0">
                <a:ea typeface="宋体" pitchFamily="2" charset="-122"/>
              </a:rPr>
              <a:t>Setting IP for Fa0/1 in Router0</a:t>
            </a:r>
          </a:p>
        </p:txBody>
      </p:sp>
      <p:pic>
        <p:nvPicPr>
          <p:cNvPr id="8195" name="Picture 4"/>
          <p:cNvPicPr>
            <a:picLocks noChangeAspect="1" noChangeArrowheads="1"/>
          </p:cNvPicPr>
          <p:nvPr/>
        </p:nvPicPr>
        <p:blipFill>
          <a:blip r:embed="rId2" cstate="print"/>
          <a:srcRect/>
          <a:stretch>
            <a:fillRect/>
          </a:stretch>
        </p:blipFill>
        <p:spPr bwMode="auto">
          <a:xfrm>
            <a:off x="2819400" y="1371600"/>
            <a:ext cx="6153150" cy="4886325"/>
          </a:xfrm>
          <a:prstGeom prst="rect">
            <a:avLst/>
          </a:prstGeom>
          <a:noFill/>
          <a:ln w="9525">
            <a:noFill/>
            <a:miter lim="800000"/>
            <a:headEnd/>
            <a:tailEnd/>
          </a:ln>
        </p:spPr>
      </p:pic>
      <p:sp>
        <p:nvSpPr>
          <p:cNvPr id="8196" name="Text Box 7"/>
          <p:cNvSpPr txBox="1">
            <a:spLocks noChangeArrowheads="1"/>
          </p:cNvSpPr>
          <p:nvPr/>
        </p:nvSpPr>
        <p:spPr bwMode="auto">
          <a:xfrm>
            <a:off x="209550" y="2971800"/>
            <a:ext cx="1447800" cy="336550"/>
          </a:xfrm>
          <a:prstGeom prst="rect">
            <a:avLst/>
          </a:prstGeom>
          <a:noFill/>
          <a:ln w="9525">
            <a:noFill/>
            <a:miter lim="800000"/>
            <a:headEnd/>
            <a:tailEnd/>
          </a:ln>
        </p:spPr>
        <p:txBody>
          <a:bodyPr>
            <a:spAutoFit/>
          </a:bodyPr>
          <a:lstStyle/>
          <a:p>
            <a:r>
              <a:rPr lang="en-US" altLang="zh-CN" sz="1600">
                <a:ea typeface="宋体" pitchFamily="2" charset="-122"/>
              </a:rPr>
              <a:t>1. Type “</a:t>
            </a:r>
            <a:r>
              <a:rPr lang="en-US" altLang="zh-CN" sz="1600">
                <a:latin typeface="Courier New" pitchFamily="49" charset="0"/>
                <a:ea typeface="宋体" pitchFamily="2" charset="-122"/>
              </a:rPr>
              <a:t>en</a:t>
            </a:r>
            <a:r>
              <a:rPr lang="en-US" altLang="zh-CN" sz="1600">
                <a:ea typeface="宋体" pitchFamily="2" charset="-122"/>
              </a:rPr>
              <a:t>”</a:t>
            </a:r>
          </a:p>
        </p:txBody>
      </p:sp>
      <p:sp>
        <p:nvSpPr>
          <p:cNvPr id="8197" name="Line 8"/>
          <p:cNvSpPr>
            <a:spLocks noChangeShapeType="1"/>
          </p:cNvSpPr>
          <p:nvPr/>
        </p:nvSpPr>
        <p:spPr bwMode="auto">
          <a:xfrm>
            <a:off x="1504950" y="3200400"/>
            <a:ext cx="1447800" cy="914400"/>
          </a:xfrm>
          <a:prstGeom prst="line">
            <a:avLst/>
          </a:prstGeom>
          <a:noFill/>
          <a:ln w="38100">
            <a:solidFill>
              <a:schemeClr val="tx1"/>
            </a:solidFill>
            <a:round/>
            <a:headEnd/>
            <a:tailEnd type="triangle" w="med" len="med"/>
          </a:ln>
        </p:spPr>
        <p:txBody>
          <a:bodyPr/>
          <a:lstStyle/>
          <a:p>
            <a:endParaRPr lang="en-MY"/>
          </a:p>
        </p:txBody>
      </p:sp>
      <p:sp>
        <p:nvSpPr>
          <p:cNvPr id="8198" name="Text Box 9"/>
          <p:cNvSpPr txBox="1">
            <a:spLocks noChangeArrowheads="1"/>
          </p:cNvSpPr>
          <p:nvPr/>
        </p:nvSpPr>
        <p:spPr bwMode="auto">
          <a:xfrm>
            <a:off x="209550" y="3581400"/>
            <a:ext cx="1905000" cy="336550"/>
          </a:xfrm>
          <a:prstGeom prst="rect">
            <a:avLst/>
          </a:prstGeom>
          <a:noFill/>
          <a:ln w="9525">
            <a:noFill/>
            <a:miter lim="800000"/>
            <a:headEnd/>
            <a:tailEnd/>
          </a:ln>
        </p:spPr>
        <p:txBody>
          <a:bodyPr>
            <a:spAutoFit/>
          </a:bodyPr>
          <a:lstStyle/>
          <a:p>
            <a:r>
              <a:rPr lang="en-US" altLang="zh-CN" sz="1600">
                <a:ea typeface="宋体" pitchFamily="2" charset="-122"/>
              </a:rPr>
              <a:t>2. Type ”</a:t>
            </a:r>
            <a:r>
              <a:rPr lang="en-US" altLang="zh-CN" sz="1600">
                <a:latin typeface="Courier New" pitchFamily="49" charset="0"/>
                <a:ea typeface="宋体" pitchFamily="2" charset="-122"/>
              </a:rPr>
              <a:t>conf t</a:t>
            </a:r>
            <a:r>
              <a:rPr lang="en-US" altLang="zh-CN" sz="1600">
                <a:ea typeface="宋体" pitchFamily="2" charset="-122"/>
              </a:rPr>
              <a:t>”</a:t>
            </a:r>
          </a:p>
        </p:txBody>
      </p:sp>
      <p:sp>
        <p:nvSpPr>
          <p:cNvPr id="8199" name="Line 10"/>
          <p:cNvSpPr>
            <a:spLocks noChangeShapeType="1"/>
          </p:cNvSpPr>
          <p:nvPr/>
        </p:nvSpPr>
        <p:spPr bwMode="auto">
          <a:xfrm>
            <a:off x="2038350" y="3810000"/>
            <a:ext cx="914400" cy="457200"/>
          </a:xfrm>
          <a:prstGeom prst="line">
            <a:avLst/>
          </a:prstGeom>
          <a:noFill/>
          <a:ln w="38100">
            <a:solidFill>
              <a:schemeClr val="tx1"/>
            </a:solidFill>
            <a:round/>
            <a:headEnd/>
            <a:tailEnd type="triangle" w="med" len="med"/>
          </a:ln>
        </p:spPr>
        <p:txBody>
          <a:bodyPr/>
          <a:lstStyle/>
          <a:p>
            <a:endParaRPr lang="en-MY"/>
          </a:p>
        </p:txBody>
      </p:sp>
      <p:sp>
        <p:nvSpPr>
          <p:cNvPr id="8200" name="Text Box 11"/>
          <p:cNvSpPr txBox="1">
            <a:spLocks noChangeArrowheads="1"/>
          </p:cNvSpPr>
          <p:nvPr/>
        </p:nvSpPr>
        <p:spPr bwMode="auto">
          <a:xfrm>
            <a:off x="209550" y="4191000"/>
            <a:ext cx="2286000" cy="336550"/>
          </a:xfrm>
          <a:prstGeom prst="rect">
            <a:avLst/>
          </a:prstGeom>
          <a:noFill/>
          <a:ln w="9525">
            <a:noFill/>
            <a:miter lim="800000"/>
            <a:headEnd/>
            <a:tailEnd/>
          </a:ln>
        </p:spPr>
        <p:txBody>
          <a:bodyPr>
            <a:spAutoFit/>
          </a:bodyPr>
          <a:lstStyle/>
          <a:p>
            <a:r>
              <a:rPr lang="en-US" altLang="zh-CN" sz="1600">
                <a:ea typeface="宋体" pitchFamily="2" charset="-122"/>
              </a:rPr>
              <a:t>3. Type ”</a:t>
            </a:r>
            <a:r>
              <a:rPr lang="en-US" altLang="zh-CN" sz="1600">
                <a:latin typeface="Courier New" pitchFamily="49" charset="0"/>
                <a:ea typeface="宋体" pitchFamily="2" charset="-122"/>
              </a:rPr>
              <a:t>int fa0/1</a:t>
            </a:r>
            <a:r>
              <a:rPr lang="en-US" altLang="zh-CN" sz="1600">
                <a:ea typeface="宋体" pitchFamily="2" charset="-122"/>
              </a:rPr>
              <a:t>”</a:t>
            </a:r>
          </a:p>
        </p:txBody>
      </p:sp>
      <p:sp>
        <p:nvSpPr>
          <p:cNvPr id="8201" name="Line 12"/>
          <p:cNvSpPr>
            <a:spLocks noChangeShapeType="1"/>
          </p:cNvSpPr>
          <p:nvPr/>
        </p:nvSpPr>
        <p:spPr bwMode="auto">
          <a:xfrm>
            <a:off x="2343150" y="4419600"/>
            <a:ext cx="622300" cy="152400"/>
          </a:xfrm>
          <a:prstGeom prst="line">
            <a:avLst/>
          </a:prstGeom>
          <a:noFill/>
          <a:ln w="38100">
            <a:solidFill>
              <a:schemeClr val="tx1"/>
            </a:solidFill>
            <a:round/>
            <a:headEnd/>
            <a:tailEnd type="triangle" w="med" len="med"/>
          </a:ln>
        </p:spPr>
        <p:txBody>
          <a:bodyPr/>
          <a:lstStyle/>
          <a:p>
            <a:endParaRPr lang="en-MY"/>
          </a:p>
        </p:txBody>
      </p:sp>
      <p:sp>
        <p:nvSpPr>
          <p:cNvPr id="8202" name="Line 13"/>
          <p:cNvSpPr>
            <a:spLocks noChangeShapeType="1"/>
          </p:cNvSpPr>
          <p:nvPr/>
        </p:nvSpPr>
        <p:spPr bwMode="auto">
          <a:xfrm flipV="1">
            <a:off x="2419350" y="4724400"/>
            <a:ext cx="609600" cy="228600"/>
          </a:xfrm>
          <a:prstGeom prst="line">
            <a:avLst/>
          </a:prstGeom>
          <a:noFill/>
          <a:ln w="38100">
            <a:solidFill>
              <a:schemeClr val="tx1"/>
            </a:solidFill>
            <a:round/>
            <a:headEnd/>
            <a:tailEnd type="triangle" w="med" len="med"/>
          </a:ln>
        </p:spPr>
        <p:txBody>
          <a:bodyPr/>
          <a:lstStyle/>
          <a:p>
            <a:endParaRPr lang="en-MY"/>
          </a:p>
        </p:txBody>
      </p:sp>
      <p:sp>
        <p:nvSpPr>
          <p:cNvPr id="8203" name="Text Box 14"/>
          <p:cNvSpPr txBox="1">
            <a:spLocks noChangeArrowheads="1"/>
          </p:cNvSpPr>
          <p:nvPr/>
        </p:nvSpPr>
        <p:spPr bwMode="auto">
          <a:xfrm>
            <a:off x="209550" y="4800600"/>
            <a:ext cx="2286000" cy="825500"/>
          </a:xfrm>
          <a:prstGeom prst="rect">
            <a:avLst/>
          </a:prstGeom>
          <a:noFill/>
          <a:ln w="9525">
            <a:noFill/>
            <a:miter lim="800000"/>
            <a:headEnd/>
            <a:tailEnd/>
          </a:ln>
        </p:spPr>
        <p:txBody>
          <a:bodyPr>
            <a:spAutoFit/>
          </a:bodyPr>
          <a:lstStyle/>
          <a:p>
            <a:r>
              <a:rPr lang="en-US" altLang="zh-CN" sz="1600">
                <a:ea typeface="宋体" pitchFamily="2" charset="-122"/>
              </a:rPr>
              <a:t>4. Type ”</a:t>
            </a:r>
            <a:r>
              <a:rPr lang="en-US" altLang="zh-CN" sz="1600">
                <a:latin typeface="Courier New" pitchFamily="49" charset="0"/>
                <a:ea typeface="宋体" pitchFamily="2" charset="-122"/>
              </a:rPr>
              <a:t>ip address 192.168.2.254 255.255.255.0</a:t>
            </a:r>
            <a:r>
              <a:rPr lang="en-US" altLang="zh-CN" sz="1600">
                <a:ea typeface="宋体" pitchFamily="2" charset="-122"/>
              </a:rPr>
              <a:t>”</a:t>
            </a:r>
          </a:p>
        </p:txBody>
      </p:sp>
      <p:sp>
        <p:nvSpPr>
          <p:cNvPr id="8204" name="Text Box 15"/>
          <p:cNvSpPr txBox="1">
            <a:spLocks noChangeArrowheads="1"/>
          </p:cNvSpPr>
          <p:nvPr/>
        </p:nvSpPr>
        <p:spPr bwMode="auto">
          <a:xfrm>
            <a:off x="209550" y="5867400"/>
            <a:ext cx="2133600" cy="336550"/>
          </a:xfrm>
          <a:prstGeom prst="rect">
            <a:avLst/>
          </a:prstGeom>
          <a:noFill/>
          <a:ln w="9525">
            <a:noFill/>
            <a:miter lim="800000"/>
            <a:headEnd/>
            <a:tailEnd/>
          </a:ln>
        </p:spPr>
        <p:txBody>
          <a:bodyPr>
            <a:spAutoFit/>
          </a:bodyPr>
          <a:lstStyle/>
          <a:p>
            <a:r>
              <a:rPr lang="en-US" altLang="zh-CN" sz="1600">
                <a:ea typeface="宋体" pitchFamily="2" charset="-122"/>
              </a:rPr>
              <a:t>5. Type ”</a:t>
            </a:r>
            <a:r>
              <a:rPr lang="en-US" altLang="zh-CN" sz="1600">
                <a:latin typeface="Courier New" pitchFamily="49" charset="0"/>
                <a:ea typeface="宋体" pitchFamily="2" charset="-122"/>
              </a:rPr>
              <a:t>no shut</a:t>
            </a:r>
            <a:r>
              <a:rPr lang="en-US" altLang="zh-CN" sz="1600">
                <a:ea typeface="宋体" pitchFamily="2" charset="-122"/>
              </a:rPr>
              <a:t>”</a:t>
            </a:r>
          </a:p>
        </p:txBody>
      </p:sp>
      <p:sp>
        <p:nvSpPr>
          <p:cNvPr id="8205" name="Line 16"/>
          <p:cNvSpPr>
            <a:spLocks noChangeShapeType="1"/>
          </p:cNvSpPr>
          <p:nvPr/>
        </p:nvSpPr>
        <p:spPr bwMode="auto">
          <a:xfrm flipV="1">
            <a:off x="2190750" y="4876800"/>
            <a:ext cx="838200" cy="1143000"/>
          </a:xfrm>
          <a:prstGeom prst="line">
            <a:avLst/>
          </a:prstGeom>
          <a:noFill/>
          <a:ln w="38100">
            <a:solidFill>
              <a:schemeClr val="tx1"/>
            </a:solidFill>
            <a:round/>
            <a:headEnd/>
            <a:tailEnd type="triangle" w="med" len="med"/>
          </a:ln>
        </p:spPr>
        <p:txBody>
          <a:bodyPr/>
          <a:lstStyle/>
          <a:p>
            <a:endParaRPr lang="en-MY"/>
          </a:p>
        </p:txBody>
      </p:sp>
      <p:sp>
        <p:nvSpPr>
          <p:cNvPr id="8206" name="Text Box 17"/>
          <p:cNvSpPr txBox="1">
            <a:spLocks noChangeArrowheads="1"/>
          </p:cNvSpPr>
          <p:nvPr/>
        </p:nvSpPr>
        <p:spPr bwMode="auto">
          <a:xfrm>
            <a:off x="209550" y="2209800"/>
            <a:ext cx="2286000" cy="581025"/>
          </a:xfrm>
          <a:prstGeom prst="rect">
            <a:avLst/>
          </a:prstGeom>
          <a:noFill/>
          <a:ln w="9525">
            <a:noFill/>
            <a:miter lim="800000"/>
            <a:headEnd/>
            <a:tailEnd/>
          </a:ln>
        </p:spPr>
        <p:txBody>
          <a:bodyPr>
            <a:spAutoFit/>
          </a:bodyPr>
          <a:lstStyle/>
          <a:p>
            <a:r>
              <a:rPr lang="en-US" altLang="zh-CN" sz="1600" u="sng">
                <a:ea typeface="宋体" pitchFamily="2" charset="-122"/>
              </a:rPr>
              <a:t>Set port fa0/1 to have ip = 192.168.2.254</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ea typeface="宋体" pitchFamily="2" charset="-122"/>
              </a:rPr>
              <a:t>Caution on Setting IP on Router</a:t>
            </a:r>
          </a:p>
        </p:txBody>
      </p:sp>
      <p:sp>
        <p:nvSpPr>
          <p:cNvPr id="9219" name="Rectangle 3"/>
          <p:cNvSpPr>
            <a:spLocks noGrp="1" noChangeArrowheads="1"/>
          </p:cNvSpPr>
          <p:nvPr>
            <p:ph type="body" idx="1"/>
          </p:nvPr>
        </p:nvSpPr>
        <p:spPr/>
        <p:txBody>
          <a:bodyPr/>
          <a:lstStyle/>
          <a:p>
            <a:pPr eaLnBrk="1" hangingPunct="1">
              <a:lnSpc>
                <a:spcPct val="90000"/>
              </a:lnSpc>
            </a:pPr>
            <a:r>
              <a:rPr lang="en-US" altLang="zh-CN" sz="2800" smtClean="0">
                <a:ea typeface="宋体" pitchFamily="2" charset="-122"/>
              </a:rPr>
              <a:t>Router ports (e.g. fa0/0, fa0/1) are set with static IP.</a:t>
            </a:r>
          </a:p>
          <a:p>
            <a:pPr lvl="1" eaLnBrk="1" hangingPunct="1">
              <a:lnSpc>
                <a:spcPct val="90000"/>
              </a:lnSpc>
            </a:pPr>
            <a:r>
              <a:rPr lang="en-US" altLang="zh-CN" sz="2400" smtClean="0">
                <a:ea typeface="宋体" pitchFamily="2" charset="-122"/>
              </a:rPr>
              <a:t>Note: the port here is a </a:t>
            </a:r>
            <a:r>
              <a:rPr lang="en-US" altLang="zh-CN" sz="2400" u="sng" smtClean="0">
                <a:ea typeface="宋体" pitchFamily="2" charset="-122"/>
              </a:rPr>
              <a:t>physical port</a:t>
            </a:r>
            <a:r>
              <a:rPr lang="en-US" altLang="zh-CN" sz="2400" smtClean="0">
                <a:ea typeface="宋体" pitchFamily="2" charset="-122"/>
              </a:rPr>
              <a:t>, not the port number (services) that we have discussed.</a:t>
            </a:r>
          </a:p>
          <a:p>
            <a:pPr eaLnBrk="1" hangingPunct="1">
              <a:lnSpc>
                <a:spcPct val="90000"/>
              </a:lnSpc>
            </a:pPr>
            <a:r>
              <a:rPr lang="en-US" altLang="zh-CN" sz="2800" smtClean="0">
                <a:ea typeface="宋体" pitchFamily="2" charset="-122"/>
              </a:rPr>
              <a:t>Make sure that you set your IP on the correct Router ports. For example:</a:t>
            </a:r>
          </a:p>
          <a:p>
            <a:pPr lvl="1" eaLnBrk="1" hangingPunct="1">
              <a:lnSpc>
                <a:spcPct val="90000"/>
              </a:lnSpc>
            </a:pPr>
            <a:r>
              <a:rPr lang="en-US" altLang="zh-CN" sz="2400" smtClean="0">
                <a:ea typeface="宋体" pitchFamily="2" charset="-122"/>
              </a:rPr>
              <a:t>The original design </a:t>
            </a:r>
          </a:p>
          <a:p>
            <a:pPr lvl="2" eaLnBrk="1" hangingPunct="1">
              <a:lnSpc>
                <a:spcPct val="90000"/>
              </a:lnSpc>
            </a:pPr>
            <a:r>
              <a:rPr lang="en-US" altLang="zh-CN" sz="2000" smtClean="0">
                <a:ea typeface="宋体" pitchFamily="2" charset="-122"/>
              </a:rPr>
              <a:t>fa0/0 = 192.168.1.200, </a:t>
            </a:r>
          </a:p>
          <a:p>
            <a:pPr lvl="2" eaLnBrk="1" hangingPunct="1">
              <a:lnSpc>
                <a:spcPct val="90000"/>
              </a:lnSpc>
            </a:pPr>
            <a:r>
              <a:rPr lang="en-US" altLang="zh-CN" sz="2000" smtClean="0">
                <a:ea typeface="宋体" pitchFamily="2" charset="-122"/>
              </a:rPr>
              <a:t>fa0/1 = 192.168.2.254</a:t>
            </a:r>
          </a:p>
          <a:p>
            <a:pPr lvl="1" eaLnBrk="1" hangingPunct="1">
              <a:lnSpc>
                <a:spcPct val="90000"/>
              </a:lnSpc>
            </a:pPr>
            <a:r>
              <a:rPr lang="en-US" altLang="zh-CN" sz="2400" smtClean="0">
                <a:ea typeface="宋体" pitchFamily="2" charset="-122"/>
              </a:rPr>
              <a:t>But you mistakenly set</a:t>
            </a:r>
          </a:p>
          <a:p>
            <a:pPr lvl="2" eaLnBrk="1" hangingPunct="1">
              <a:lnSpc>
                <a:spcPct val="90000"/>
              </a:lnSpc>
            </a:pPr>
            <a:r>
              <a:rPr lang="en-US" altLang="zh-CN" sz="2000" smtClean="0">
                <a:ea typeface="宋体" pitchFamily="2" charset="-122"/>
              </a:rPr>
              <a:t>fa0/0 = 192.168.2.254  (fa0/1 ‘s IP) </a:t>
            </a:r>
          </a:p>
          <a:p>
            <a:pPr lvl="2" eaLnBrk="1" hangingPunct="1">
              <a:lnSpc>
                <a:spcPct val="90000"/>
              </a:lnSpc>
            </a:pPr>
            <a:r>
              <a:rPr lang="en-US" altLang="zh-CN" sz="2000" smtClean="0">
                <a:ea typeface="宋体" pitchFamily="2" charset="-122"/>
              </a:rPr>
              <a:t>fa0/1 = 192.168.1.200  (fa0/0 ‘s IP)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mtClean="0">
                <a:ea typeface="宋体" pitchFamily="2" charset="-122"/>
              </a:rPr>
              <a:t>Network Components</a:t>
            </a:r>
          </a:p>
        </p:txBody>
      </p:sp>
      <p:sp>
        <p:nvSpPr>
          <p:cNvPr id="8195" name="Rectangle 3"/>
          <p:cNvSpPr>
            <a:spLocks noGrp="1" noChangeArrowheads="1"/>
          </p:cNvSpPr>
          <p:nvPr>
            <p:ph type="body" idx="1"/>
          </p:nvPr>
        </p:nvSpPr>
        <p:spPr>
          <a:xfrm>
            <a:off x="228600" y="1447800"/>
            <a:ext cx="8534400" cy="457200"/>
          </a:xfrm>
        </p:spPr>
        <p:txBody>
          <a:bodyPr/>
          <a:lstStyle/>
          <a:p>
            <a:pPr eaLnBrk="1" hangingPunct="1">
              <a:lnSpc>
                <a:spcPct val="80000"/>
              </a:lnSpc>
            </a:pPr>
            <a:r>
              <a:rPr lang="en-US" altLang="zh-CN" sz="2800" smtClean="0">
                <a:ea typeface="宋体" pitchFamily="2" charset="-122"/>
              </a:rPr>
              <a:t>Network components in Packet Tracer 5.3</a:t>
            </a:r>
          </a:p>
        </p:txBody>
      </p:sp>
      <p:pic>
        <p:nvPicPr>
          <p:cNvPr id="8196" name="Picture 5"/>
          <p:cNvPicPr>
            <a:picLocks noChangeAspect="1" noChangeArrowheads="1"/>
          </p:cNvPicPr>
          <p:nvPr/>
        </p:nvPicPr>
        <p:blipFill>
          <a:blip r:embed="rId2" cstate="print"/>
          <a:srcRect/>
          <a:stretch>
            <a:fillRect/>
          </a:stretch>
        </p:blipFill>
        <p:spPr bwMode="auto">
          <a:xfrm>
            <a:off x="3352800" y="3733800"/>
            <a:ext cx="2209800" cy="1206500"/>
          </a:xfrm>
          <a:prstGeom prst="rect">
            <a:avLst/>
          </a:prstGeom>
          <a:noFill/>
          <a:ln w="9525">
            <a:noFill/>
            <a:miter lim="800000"/>
            <a:headEnd/>
            <a:tailEnd/>
          </a:ln>
        </p:spPr>
      </p:pic>
      <p:sp>
        <p:nvSpPr>
          <p:cNvPr id="8197" name="Line 6"/>
          <p:cNvSpPr>
            <a:spLocks noChangeShapeType="1"/>
          </p:cNvSpPr>
          <p:nvPr/>
        </p:nvSpPr>
        <p:spPr bwMode="auto">
          <a:xfrm>
            <a:off x="1143000" y="2971800"/>
            <a:ext cx="2362200" cy="914400"/>
          </a:xfrm>
          <a:prstGeom prst="line">
            <a:avLst/>
          </a:prstGeom>
          <a:noFill/>
          <a:ln w="9525">
            <a:solidFill>
              <a:schemeClr val="tx1"/>
            </a:solidFill>
            <a:round/>
            <a:headEnd/>
            <a:tailEnd type="triangle" w="med" len="med"/>
          </a:ln>
        </p:spPr>
        <p:txBody>
          <a:bodyPr/>
          <a:lstStyle/>
          <a:p>
            <a:endParaRPr lang="en-MY"/>
          </a:p>
        </p:txBody>
      </p:sp>
      <p:sp>
        <p:nvSpPr>
          <p:cNvPr id="8198" name="Text Box 7"/>
          <p:cNvSpPr txBox="1">
            <a:spLocks noChangeArrowheads="1"/>
          </p:cNvSpPr>
          <p:nvPr/>
        </p:nvSpPr>
        <p:spPr bwMode="auto">
          <a:xfrm>
            <a:off x="533400" y="2590800"/>
            <a:ext cx="1073150" cy="396875"/>
          </a:xfrm>
          <a:prstGeom prst="rect">
            <a:avLst/>
          </a:prstGeom>
          <a:noFill/>
          <a:ln w="9525">
            <a:noFill/>
            <a:miter lim="800000"/>
            <a:headEnd/>
            <a:tailEnd/>
          </a:ln>
        </p:spPr>
        <p:txBody>
          <a:bodyPr wrap="none">
            <a:spAutoFit/>
          </a:bodyPr>
          <a:lstStyle/>
          <a:p>
            <a:r>
              <a:rPr lang="en-US" altLang="zh-CN">
                <a:ea typeface="宋体" pitchFamily="2" charset="-122"/>
              </a:rPr>
              <a:t>Routers</a:t>
            </a:r>
          </a:p>
        </p:txBody>
      </p:sp>
      <p:sp>
        <p:nvSpPr>
          <p:cNvPr id="8199" name="Text Box 8"/>
          <p:cNvSpPr txBox="1">
            <a:spLocks noChangeArrowheads="1"/>
          </p:cNvSpPr>
          <p:nvPr/>
        </p:nvSpPr>
        <p:spPr bwMode="auto">
          <a:xfrm>
            <a:off x="3124200" y="3048000"/>
            <a:ext cx="1201738" cy="396875"/>
          </a:xfrm>
          <a:prstGeom prst="rect">
            <a:avLst/>
          </a:prstGeom>
          <a:noFill/>
          <a:ln w="9525">
            <a:noFill/>
            <a:miter lim="800000"/>
            <a:headEnd/>
            <a:tailEnd/>
          </a:ln>
        </p:spPr>
        <p:txBody>
          <a:bodyPr wrap="none">
            <a:spAutoFit/>
          </a:bodyPr>
          <a:lstStyle/>
          <a:p>
            <a:r>
              <a:rPr lang="en-US" altLang="zh-CN">
                <a:ea typeface="宋体" pitchFamily="2" charset="-122"/>
              </a:rPr>
              <a:t>Switches</a:t>
            </a:r>
          </a:p>
        </p:txBody>
      </p:sp>
      <p:sp>
        <p:nvSpPr>
          <p:cNvPr id="8200" name="Text Box 9"/>
          <p:cNvSpPr txBox="1">
            <a:spLocks noChangeArrowheads="1"/>
          </p:cNvSpPr>
          <p:nvPr/>
        </p:nvSpPr>
        <p:spPr bwMode="auto">
          <a:xfrm>
            <a:off x="5562600" y="2438400"/>
            <a:ext cx="777875" cy="396875"/>
          </a:xfrm>
          <a:prstGeom prst="rect">
            <a:avLst/>
          </a:prstGeom>
          <a:noFill/>
          <a:ln w="9525">
            <a:noFill/>
            <a:miter lim="800000"/>
            <a:headEnd/>
            <a:tailEnd/>
          </a:ln>
        </p:spPr>
        <p:txBody>
          <a:bodyPr wrap="none">
            <a:spAutoFit/>
          </a:bodyPr>
          <a:lstStyle/>
          <a:p>
            <a:r>
              <a:rPr lang="en-US" altLang="zh-CN">
                <a:ea typeface="宋体" pitchFamily="2" charset="-122"/>
              </a:rPr>
              <a:t>Hubs</a:t>
            </a:r>
          </a:p>
        </p:txBody>
      </p:sp>
      <p:sp>
        <p:nvSpPr>
          <p:cNvPr id="8201" name="Line 10"/>
          <p:cNvSpPr>
            <a:spLocks noChangeShapeType="1"/>
          </p:cNvSpPr>
          <p:nvPr/>
        </p:nvSpPr>
        <p:spPr bwMode="auto">
          <a:xfrm>
            <a:off x="3657600" y="3429000"/>
            <a:ext cx="457200" cy="457200"/>
          </a:xfrm>
          <a:prstGeom prst="line">
            <a:avLst/>
          </a:prstGeom>
          <a:noFill/>
          <a:ln w="9525">
            <a:solidFill>
              <a:schemeClr val="tx1"/>
            </a:solidFill>
            <a:round/>
            <a:headEnd/>
            <a:tailEnd type="triangle" w="med" len="med"/>
          </a:ln>
        </p:spPr>
        <p:txBody>
          <a:bodyPr/>
          <a:lstStyle/>
          <a:p>
            <a:endParaRPr lang="en-MY"/>
          </a:p>
        </p:txBody>
      </p:sp>
      <p:sp>
        <p:nvSpPr>
          <p:cNvPr id="8202" name="Line 11"/>
          <p:cNvSpPr>
            <a:spLocks noChangeShapeType="1"/>
          </p:cNvSpPr>
          <p:nvPr/>
        </p:nvSpPr>
        <p:spPr bwMode="auto">
          <a:xfrm flipH="1">
            <a:off x="4495800" y="2819400"/>
            <a:ext cx="1371600" cy="990600"/>
          </a:xfrm>
          <a:prstGeom prst="line">
            <a:avLst/>
          </a:prstGeom>
          <a:noFill/>
          <a:ln w="9525">
            <a:solidFill>
              <a:schemeClr val="tx1"/>
            </a:solidFill>
            <a:round/>
            <a:headEnd/>
            <a:tailEnd type="triangle" w="med" len="med"/>
          </a:ln>
        </p:spPr>
        <p:txBody>
          <a:bodyPr/>
          <a:lstStyle/>
          <a:p>
            <a:endParaRPr lang="en-MY"/>
          </a:p>
        </p:txBody>
      </p:sp>
      <p:pic>
        <p:nvPicPr>
          <p:cNvPr id="8203" name="Picture 12"/>
          <p:cNvPicPr>
            <a:picLocks noChangeAspect="1" noChangeArrowheads="1"/>
          </p:cNvPicPr>
          <p:nvPr/>
        </p:nvPicPr>
        <p:blipFill>
          <a:blip r:embed="rId3" cstate="print"/>
          <a:srcRect/>
          <a:stretch>
            <a:fillRect/>
          </a:stretch>
        </p:blipFill>
        <p:spPr bwMode="auto">
          <a:xfrm>
            <a:off x="152400" y="1981200"/>
            <a:ext cx="2819400" cy="571500"/>
          </a:xfrm>
          <a:prstGeom prst="rect">
            <a:avLst/>
          </a:prstGeom>
          <a:noFill/>
          <a:ln w="9525">
            <a:noFill/>
            <a:miter lim="800000"/>
            <a:headEnd/>
            <a:tailEnd/>
          </a:ln>
        </p:spPr>
      </p:pic>
      <p:pic>
        <p:nvPicPr>
          <p:cNvPr id="8204" name="Picture 13"/>
          <p:cNvPicPr>
            <a:picLocks noChangeAspect="1" noChangeArrowheads="1"/>
          </p:cNvPicPr>
          <p:nvPr/>
        </p:nvPicPr>
        <p:blipFill>
          <a:blip r:embed="rId4" cstate="print"/>
          <a:srcRect/>
          <a:stretch>
            <a:fillRect/>
          </a:stretch>
        </p:blipFill>
        <p:spPr bwMode="auto">
          <a:xfrm>
            <a:off x="2209800" y="2562225"/>
            <a:ext cx="3200400" cy="546100"/>
          </a:xfrm>
          <a:prstGeom prst="rect">
            <a:avLst/>
          </a:prstGeom>
          <a:noFill/>
          <a:ln w="9525">
            <a:noFill/>
            <a:miter lim="800000"/>
            <a:headEnd/>
            <a:tailEnd/>
          </a:ln>
        </p:spPr>
      </p:pic>
      <p:sp>
        <p:nvSpPr>
          <p:cNvPr id="8205" name="Text Box 16"/>
          <p:cNvSpPr txBox="1">
            <a:spLocks noChangeArrowheads="1"/>
          </p:cNvSpPr>
          <p:nvPr/>
        </p:nvSpPr>
        <p:spPr bwMode="auto">
          <a:xfrm>
            <a:off x="6858000" y="2590800"/>
            <a:ext cx="1158875" cy="701675"/>
          </a:xfrm>
          <a:prstGeom prst="rect">
            <a:avLst/>
          </a:prstGeom>
          <a:noFill/>
          <a:ln w="9525">
            <a:noFill/>
            <a:miter lim="800000"/>
            <a:headEnd/>
            <a:tailEnd/>
          </a:ln>
        </p:spPr>
        <p:txBody>
          <a:bodyPr wrap="none">
            <a:spAutoFit/>
          </a:bodyPr>
          <a:lstStyle/>
          <a:p>
            <a:r>
              <a:rPr lang="en-US" altLang="zh-CN">
                <a:ea typeface="宋体" pitchFamily="2" charset="-122"/>
              </a:rPr>
              <a:t>Wireless</a:t>
            </a:r>
          </a:p>
          <a:p>
            <a:r>
              <a:rPr lang="en-US" altLang="zh-CN">
                <a:ea typeface="宋体" pitchFamily="2" charset="-122"/>
              </a:rPr>
              <a:t>Devices</a:t>
            </a:r>
          </a:p>
        </p:txBody>
      </p:sp>
      <p:pic>
        <p:nvPicPr>
          <p:cNvPr id="8206" name="Picture 17"/>
          <p:cNvPicPr>
            <a:picLocks noChangeAspect="1" noChangeArrowheads="1"/>
          </p:cNvPicPr>
          <p:nvPr/>
        </p:nvPicPr>
        <p:blipFill>
          <a:blip r:embed="rId5" cstate="print"/>
          <a:srcRect/>
          <a:stretch>
            <a:fillRect/>
          </a:stretch>
        </p:blipFill>
        <p:spPr bwMode="auto">
          <a:xfrm>
            <a:off x="5286375" y="5791200"/>
            <a:ext cx="3857625" cy="466725"/>
          </a:xfrm>
          <a:prstGeom prst="rect">
            <a:avLst/>
          </a:prstGeom>
          <a:noFill/>
          <a:ln w="9525">
            <a:noFill/>
            <a:miter lim="800000"/>
            <a:headEnd/>
            <a:tailEnd/>
          </a:ln>
        </p:spPr>
      </p:pic>
      <p:sp>
        <p:nvSpPr>
          <p:cNvPr id="8207" name="Text Box 18"/>
          <p:cNvSpPr txBox="1">
            <a:spLocks noChangeArrowheads="1"/>
          </p:cNvSpPr>
          <p:nvPr/>
        </p:nvSpPr>
        <p:spPr bwMode="auto">
          <a:xfrm>
            <a:off x="7315200" y="5105400"/>
            <a:ext cx="1597025" cy="701675"/>
          </a:xfrm>
          <a:prstGeom prst="rect">
            <a:avLst/>
          </a:prstGeom>
          <a:noFill/>
          <a:ln w="9525">
            <a:noFill/>
            <a:miter lim="800000"/>
            <a:headEnd/>
            <a:tailEnd/>
          </a:ln>
        </p:spPr>
        <p:txBody>
          <a:bodyPr wrap="none">
            <a:spAutoFit/>
          </a:bodyPr>
          <a:lstStyle/>
          <a:p>
            <a:pPr algn="r"/>
            <a:r>
              <a:rPr lang="en-US" altLang="zh-CN">
                <a:ea typeface="宋体" pitchFamily="2" charset="-122"/>
              </a:rPr>
              <a:t>(cables)</a:t>
            </a:r>
          </a:p>
          <a:p>
            <a:pPr algn="r"/>
            <a:r>
              <a:rPr lang="en-US" altLang="zh-CN">
                <a:ea typeface="宋体" pitchFamily="2" charset="-122"/>
              </a:rPr>
              <a:t>Connections</a:t>
            </a:r>
          </a:p>
        </p:txBody>
      </p:sp>
      <p:sp>
        <p:nvSpPr>
          <p:cNvPr id="8208" name="Line 19"/>
          <p:cNvSpPr>
            <a:spLocks noChangeShapeType="1"/>
          </p:cNvSpPr>
          <p:nvPr/>
        </p:nvSpPr>
        <p:spPr bwMode="auto">
          <a:xfrm flipH="1">
            <a:off x="4953000" y="2971800"/>
            <a:ext cx="1828800" cy="838200"/>
          </a:xfrm>
          <a:prstGeom prst="line">
            <a:avLst/>
          </a:prstGeom>
          <a:noFill/>
          <a:ln w="9525">
            <a:solidFill>
              <a:schemeClr val="tx1"/>
            </a:solidFill>
            <a:round/>
            <a:headEnd/>
            <a:tailEnd type="triangle" w="med" len="med"/>
          </a:ln>
        </p:spPr>
        <p:txBody>
          <a:bodyPr/>
          <a:lstStyle/>
          <a:p>
            <a:endParaRPr lang="en-MY"/>
          </a:p>
        </p:txBody>
      </p:sp>
      <p:sp>
        <p:nvSpPr>
          <p:cNvPr id="8209" name="Line 20"/>
          <p:cNvSpPr>
            <a:spLocks noChangeShapeType="1"/>
          </p:cNvSpPr>
          <p:nvPr/>
        </p:nvSpPr>
        <p:spPr bwMode="auto">
          <a:xfrm flipH="1" flipV="1">
            <a:off x="5410200" y="4038600"/>
            <a:ext cx="2667000" cy="990600"/>
          </a:xfrm>
          <a:prstGeom prst="line">
            <a:avLst/>
          </a:prstGeom>
          <a:noFill/>
          <a:ln w="9525">
            <a:solidFill>
              <a:schemeClr val="tx1"/>
            </a:solidFill>
            <a:round/>
            <a:headEnd/>
            <a:tailEnd type="triangle" w="med" len="med"/>
          </a:ln>
        </p:spPr>
        <p:txBody>
          <a:bodyPr/>
          <a:lstStyle/>
          <a:p>
            <a:endParaRPr lang="en-MY"/>
          </a:p>
        </p:txBody>
      </p:sp>
      <p:sp>
        <p:nvSpPr>
          <p:cNvPr id="8210" name="Text Box 22"/>
          <p:cNvSpPr txBox="1">
            <a:spLocks noChangeArrowheads="1"/>
          </p:cNvSpPr>
          <p:nvPr/>
        </p:nvSpPr>
        <p:spPr bwMode="auto">
          <a:xfrm>
            <a:off x="685800" y="4876800"/>
            <a:ext cx="1611313" cy="396875"/>
          </a:xfrm>
          <a:prstGeom prst="rect">
            <a:avLst/>
          </a:prstGeom>
          <a:noFill/>
          <a:ln w="9525">
            <a:noFill/>
            <a:miter lim="800000"/>
            <a:headEnd/>
            <a:tailEnd/>
          </a:ln>
        </p:spPr>
        <p:txBody>
          <a:bodyPr wrap="none">
            <a:spAutoFit/>
          </a:bodyPr>
          <a:lstStyle/>
          <a:p>
            <a:r>
              <a:rPr lang="en-US" altLang="zh-CN">
                <a:ea typeface="宋体" pitchFamily="2" charset="-122"/>
              </a:rPr>
              <a:t>End Devices</a:t>
            </a:r>
          </a:p>
        </p:txBody>
      </p:sp>
      <p:sp>
        <p:nvSpPr>
          <p:cNvPr id="8211" name="Line 23"/>
          <p:cNvSpPr>
            <a:spLocks noChangeShapeType="1"/>
          </p:cNvSpPr>
          <p:nvPr/>
        </p:nvSpPr>
        <p:spPr bwMode="auto">
          <a:xfrm flipV="1">
            <a:off x="2209800" y="4724400"/>
            <a:ext cx="1219200" cy="304800"/>
          </a:xfrm>
          <a:prstGeom prst="line">
            <a:avLst/>
          </a:prstGeom>
          <a:noFill/>
          <a:ln w="9525">
            <a:solidFill>
              <a:schemeClr val="tx1"/>
            </a:solidFill>
            <a:round/>
            <a:headEnd/>
            <a:tailEnd type="triangle" w="med" len="med"/>
          </a:ln>
        </p:spPr>
        <p:txBody>
          <a:bodyPr/>
          <a:lstStyle/>
          <a:p>
            <a:endParaRPr lang="en-MY"/>
          </a:p>
        </p:txBody>
      </p:sp>
      <p:pic>
        <p:nvPicPr>
          <p:cNvPr id="8212" name="Picture 24"/>
          <p:cNvPicPr>
            <a:picLocks noChangeAspect="1" noChangeArrowheads="1"/>
          </p:cNvPicPr>
          <p:nvPr/>
        </p:nvPicPr>
        <p:blipFill>
          <a:blip r:embed="rId6" cstate="print"/>
          <a:srcRect/>
          <a:stretch>
            <a:fillRect/>
          </a:stretch>
        </p:blipFill>
        <p:spPr bwMode="auto">
          <a:xfrm>
            <a:off x="88900" y="5765800"/>
            <a:ext cx="1998663" cy="539750"/>
          </a:xfrm>
          <a:prstGeom prst="rect">
            <a:avLst/>
          </a:prstGeom>
          <a:noFill/>
          <a:ln w="9525">
            <a:noFill/>
            <a:miter lim="800000"/>
            <a:headEnd/>
            <a:tailEnd/>
          </a:ln>
        </p:spPr>
      </p:pic>
      <p:sp>
        <p:nvSpPr>
          <p:cNvPr id="8213" name="Text Box 25"/>
          <p:cNvSpPr txBox="1">
            <a:spLocks noChangeArrowheads="1"/>
          </p:cNvSpPr>
          <p:nvPr/>
        </p:nvSpPr>
        <p:spPr bwMode="auto">
          <a:xfrm>
            <a:off x="304800" y="5410200"/>
            <a:ext cx="1978025" cy="396875"/>
          </a:xfrm>
          <a:prstGeom prst="rect">
            <a:avLst/>
          </a:prstGeom>
          <a:noFill/>
          <a:ln w="9525">
            <a:noFill/>
            <a:miter lim="800000"/>
            <a:headEnd/>
            <a:tailEnd/>
          </a:ln>
        </p:spPr>
        <p:txBody>
          <a:bodyPr wrap="none">
            <a:spAutoFit/>
          </a:bodyPr>
          <a:lstStyle/>
          <a:p>
            <a:r>
              <a:rPr lang="en-US" altLang="zh-CN">
                <a:ea typeface="宋体" pitchFamily="2" charset="-122"/>
              </a:rPr>
              <a:t>WAN Emulation</a:t>
            </a:r>
          </a:p>
        </p:txBody>
      </p:sp>
      <p:sp>
        <p:nvSpPr>
          <p:cNvPr id="8214" name="Line 26"/>
          <p:cNvSpPr>
            <a:spLocks noChangeShapeType="1"/>
          </p:cNvSpPr>
          <p:nvPr/>
        </p:nvSpPr>
        <p:spPr bwMode="auto">
          <a:xfrm flipV="1">
            <a:off x="2133600" y="4800600"/>
            <a:ext cx="1905000" cy="685800"/>
          </a:xfrm>
          <a:prstGeom prst="line">
            <a:avLst/>
          </a:prstGeom>
          <a:noFill/>
          <a:ln w="9525">
            <a:solidFill>
              <a:schemeClr val="tx1"/>
            </a:solidFill>
            <a:round/>
            <a:headEnd/>
            <a:tailEnd type="triangle" w="med" len="med"/>
          </a:ln>
        </p:spPr>
        <p:txBody>
          <a:bodyPr/>
          <a:lstStyle/>
          <a:p>
            <a:endParaRPr lang="en-MY"/>
          </a:p>
        </p:txBody>
      </p:sp>
      <p:pic>
        <p:nvPicPr>
          <p:cNvPr id="8215" name="Picture 27"/>
          <p:cNvPicPr>
            <a:picLocks noChangeAspect="1" noChangeArrowheads="1"/>
          </p:cNvPicPr>
          <p:nvPr/>
        </p:nvPicPr>
        <p:blipFill>
          <a:blip r:embed="rId7" cstate="print"/>
          <a:srcRect/>
          <a:stretch>
            <a:fillRect/>
          </a:stretch>
        </p:blipFill>
        <p:spPr bwMode="auto">
          <a:xfrm>
            <a:off x="2171700" y="5867400"/>
            <a:ext cx="1981200" cy="554038"/>
          </a:xfrm>
          <a:prstGeom prst="rect">
            <a:avLst/>
          </a:prstGeom>
          <a:noFill/>
          <a:ln w="9525">
            <a:noFill/>
            <a:miter lim="800000"/>
            <a:headEnd/>
            <a:tailEnd/>
          </a:ln>
        </p:spPr>
      </p:pic>
      <p:sp>
        <p:nvSpPr>
          <p:cNvPr id="8216" name="Text Box 28"/>
          <p:cNvSpPr txBox="1">
            <a:spLocks noChangeArrowheads="1"/>
          </p:cNvSpPr>
          <p:nvPr/>
        </p:nvSpPr>
        <p:spPr bwMode="auto">
          <a:xfrm>
            <a:off x="3175000" y="5499100"/>
            <a:ext cx="1981200" cy="701675"/>
          </a:xfrm>
          <a:prstGeom prst="rect">
            <a:avLst/>
          </a:prstGeom>
          <a:noFill/>
          <a:ln w="9525">
            <a:noFill/>
            <a:miter lim="800000"/>
            <a:headEnd/>
            <a:tailEnd/>
          </a:ln>
        </p:spPr>
        <p:txBody>
          <a:bodyPr>
            <a:spAutoFit/>
          </a:bodyPr>
          <a:lstStyle/>
          <a:p>
            <a:pPr algn="r"/>
            <a:r>
              <a:rPr lang="en-US" altLang="zh-CN">
                <a:ea typeface="宋体" pitchFamily="2" charset="-122"/>
              </a:rPr>
              <a:t>Custom made Devices</a:t>
            </a:r>
          </a:p>
        </p:txBody>
      </p:sp>
      <p:sp>
        <p:nvSpPr>
          <p:cNvPr id="8217" name="Line 29"/>
          <p:cNvSpPr>
            <a:spLocks noChangeShapeType="1"/>
          </p:cNvSpPr>
          <p:nvPr/>
        </p:nvSpPr>
        <p:spPr bwMode="auto">
          <a:xfrm flipV="1">
            <a:off x="4038600" y="4953000"/>
            <a:ext cx="381000" cy="533400"/>
          </a:xfrm>
          <a:prstGeom prst="line">
            <a:avLst/>
          </a:prstGeom>
          <a:noFill/>
          <a:ln w="9525">
            <a:solidFill>
              <a:schemeClr val="tx1"/>
            </a:solidFill>
            <a:round/>
            <a:headEnd/>
            <a:tailEnd type="triangle" w="med" len="med"/>
          </a:ln>
        </p:spPr>
        <p:txBody>
          <a:bodyPr/>
          <a:lstStyle/>
          <a:p>
            <a:endParaRPr lang="en-MY"/>
          </a:p>
        </p:txBody>
      </p:sp>
      <p:pic>
        <p:nvPicPr>
          <p:cNvPr id="8218" name="Picture 30"/>
          <p:cNvPicPr>
            <a:picLocks noChangeAspect="1" noChangeArrowheads="1"/>
          </p:cNvPicPr>
          <p:nvPr/>
        </p:nvPicPr>
        <p:blipFill>
          <a:blip r:embed="rId8" cstate="print"/>
          <a:srcRect/>
          <a:stretch>
            <a:fillRect/>
          </a:stretch>
        </p:blipFill>
        <p:spPr bwMode="auto">
          <a:xfrm>
            <a:off x="6477000" y="4800600"/>
            <a:ext cx="487363" cy="533400"/>
          </a:xfrm>
          <a:prstGeom prst="rect">
            <a:avLst/>
          </a:prstGeom>
          <a:noFill/>
          <a:ln w="9525">
            <a:noFill/>
            <a:miter lim="800000"/>
            <a:headEnd/>
            <a:tailEnd/>
          </a:ln>
        </p:spPr>
      </p:pic>
      <p:sp>
        <p:nvSpPr>
          <p:cNvPr id="8219" name="Text Box 31"/>
          <p:cNvSpPr txBox="1">
            <a:spLocks noChangeArrowheads="1"/>
          </p:cNvSpPr>
          <p:nvPr/>
        </p:nvSpPr>
        <p:spPr bwMode="auto">
          <a:xfrm>
            <a:off x="5257800" y="4876800"/>
            <a:ext cx="1470025" cy="701675"/>
          </a:xfrm>
          <a:prstGeom prst="rect">
            <a:avLst/>
          </a:prstGeom>
          <a:noFill/>
          <a:ln w="9525">
            <a:noFill/>
            <a:miter lim="800000"/>
            <a:headEnd/>
            <a:tailEnd/>
          </a:ln>
        </p:spPr>
        <p:txBody>
          <a:bodyPr wrap="none">
            <a:spAutoFit/>
          </a:bodyPr>
          <a:lstStyle/>
          <a:p>
            <a:r>
              <a:rPr lang="en-US" altLang="zh-CN">
                <a:ea typeface="宋体" pitchFamily="2" charset="-122"/>
              </a:rPr>
              <a:t>Multiuser</a:t>
            </a:r>
          </a:p>
          <a:p>
            <a:r>
              <a:rPr lang="en-US" altLang="zh-CN">
                <a:ea typeface="宋体" pitchFamily="2" charset="-122"/>
              </a:rPr>
              <a:t>Connection</a:t>
            </a:r>
          </a:p>
        </p:txBody>
      </p:sp>
      <p:sp>
        <p:nvSpPr>
          <p:cNvPr id="8220" name="Line 32"/>
          <p:cNvSpPr>
            <a:spLocks noChangeShapeType="1"/>
          </p:cNvSpPr>
          <p:nvPr/>
        </p:nvSpPr>
        <p:spPr bwMode="auto">
          <a:xfrm flipH="1" flipV="1">
            <a:off x="5334000" y="4724400"/>
            <a:ext cx="381000" cy="152400"/>
          </a:xfrm>
          <a:prstGeom prst="line">
            <a:avLst/>
          </a:prstGeom>
          <a:noFill/>
          <a:ln w="9525">
            <a:solidFill>
              <a:schemeClr val="tx1"/>
            </a:solidFill>
            <a:round/>
            <a:headEnd/>
            <a:tailEnd type="triangle" w="med" len="med"/>
          </a:ln>
        </p:spPr>
        <p:txBody>
          <a:bodyPr/>
          <a:lstStyle/>
          <a:p>
            <a:endParaRPr lang="en-MY"/>
          </a:p>
        </p:txBody>
      </p:sp>
      <p:pic>
        <p:nvPicPr>
          <p:cNvPr id="8221" name="Picture 33"/>
          <p:cNvPicPr>
            <a:picLocks noChangeAspect="1" noChangeArrowheads="1"/>
          </p:cNvPicPr>
          <p:nvPr/>
        </p:nvPicPr>
        <p:blipFill>
          <a:blip r:embed="rId9" cstate="print"/>
          <a:srcRect/>
          <a:stretch>
            <a:fillRect/>
          </a:stretch>
        </p:blipFill>
        <p:spPr bwMode="auto">
          <a:xfrm>
            <a:off x="5334000" y="2022475"/>
            <a:ext cx="1371600" cy="415925"/>
          </a:xfrm>
          <a:prstGeom prst="rect">
            <a:avLst/>
          </a:prstGeom>
          <a:noFill/>
          <a:ln w="9525">
            <a:noFill/>
            <a:miter lim="800000"/>
            <a:headEnd/>
            <a:tailEnd/>
          </a:ln>
        </p:spPr>
      </p:pic>
      <p:pic>
        <p:nvPicPr>
          <p:cNvPr id="8222" name="Picture 34"/>
          <p:cNvPicPr>
            <a:picLocks noChangeAspect="1" noChangeArrowheads="1"/>
          </p:cNvPicPr>
          <p:nvPr/>
        </p:nvPicPr>
        <p:blipFill>
          <a:blip r:embed="rId10" cstate="print"/>
          <a:srcRect/>
          <a:stretch>
            <a:fillRect/>
          </a:stretch>
        </p:blipFill>
        <p:spPr bwMode="auto">
          <a:xfrm>
            <a:off x="6934200" y="2076450"/>
            <a:ext cx="1905000" cy="457200"/>
          </a:xfrm>
          <a:prstGeom prst="rect">
            <a:avLst/>
          </a:prstGeom>
          <a:noFill/>
          <a:ln w="9525">
            <a:noFill/>
            <a:miter lim="800000"/>
            <a:headEnd/>
            <a:tailEnd/>
          </a:ln>
        </p:spPr>
      </p:pic>
      <p:pic>
        <p:nvPicPr>
          <p:cNvPr id="8223" name="Picture 35"/>
          <p:cNvPicPr>
            <a:picLocks noChangeAspect="1" noChangeArrowheads="1"/>
          </p:cNvPicPr>
          <p:nvPr/>
        </p:nvPicPr>
        <p:blipFill>
          <a:blip r:embed="rId11" cstate="print"/>
          <a:srcRect/>
          <a:stretch>
            <a:fillRect/>
          </a:stretch>
        </p:blipFill>
        <p:spPr bwMode="auto">
          <a:xfrm>
            <a:off x="152400" y="3810000"/>
            <a:ext cx="2971800" cy="458788"/>
          </a:xfrm>
          <a:prstGeom prst="rect">
            <a:avLst/>
          </a:prstGeom>
          <a:noFill/>
          <a:ln w="9525">
            <a:noFill/>
            <a:miter lim="800000"/>
            <a:headEnd/>
            <a:tailEnd/>
          </a:ln>
        </p:spPr>
      </p:pic>
      <p:pic>
        <p:nvPicPr>
          <p:cNvPr id="8224" name="Picture 36"/>
          <p:cNvPicPr>
            <a:picLocks noChangeAspect="1" noChangeArrowheads="1"/>
          </p:cNvPicPr>
          <p:nvPr/>
        </p:nvPicPr>
        <p:blipFill>
          <a:blip r:embed="rId12" cstate="print"/>
          <a:srcRect/>
          <a:stretch>
            <a:fillRect/>
          </a:stretch>
        </p:blipFill>
        <p:spPr bwMode="auto">
          <a:xfrm>
            <a:off x="152400" y="4267200"/>
            <a:ext cx="2971800" cy="484188"/>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smtClean="0">
                <a:ea typeface="宋体" pitchFamily="2" charset="-122"/>
              </a:rPr>
              <a:t>IP Configuration of Server1</a:t>
            </a:r>
          </a:p>
        </p:txBody>
      </p:sp>
      <p:sp>
        <p:nvSpPr>
          <p:cNvPr id="10243" name="Rectangle 3"/>
          <p:cNvSpPr>
            <a:spLocks noGrp="1" noChangeArrowheads="1"/>
          </p:cNvSpPr>
          <p:nvPr>
            <p:ph type="body" idx="1"/>
          </p:nvPr>
        </p:nvSpPr>
        <p:spPr>
          <a:xfrm>
            <a:off x="304800" y="1371600"/>
            <a:ext cx="8534400" cy="381000"/>
          </a:xfrm>
        </p:spPr>
        <p:txBody>
          <a:bodyPr/>
          <a:lstStyle/>
          <a:p>
            <a:pPr eaLnBrk="1" hangingPunct="1">
              <a:lnSpc>
                <a:spcPct val="80000"/>
              </a:lnSpc>
            </a:pPr>
            <a:r>
              <a:rPr lang="en-US" altLang="zh-CN" sz="2000" smtClean="0">
                <a:ea typeface="宋体" pitchFamily="2" charset="-122"/>
              </a:rPr>
              <a:t>The setting of the server IP, subnet mask and gateway.</a:t>
            </a:r>
          </a:p>
        </p:txBody>
      </p:sp>
      <p:pic>
        <p:nvPicPr>
          <p:cNvPr id="10244" name="Picture 5"/>
          <p:cNvPicPr>
            <a:picLocks noChangeAspect="1" noChangeArrowheads="1"/>
          </p:cNvPicPr>
          <p:nvPr/>
        </p:nvPicPr>
        <p:blipFill>
          <a:blip r:embed="rId2" cstate="print"/>
          <a:srcRect/>
          <a:stretch>
            <a:fillRect/>
          </a:stretch>
        </p:blipFill>
        <p:spPr bwMode="auto">
          <a:xfrm>
            <a:off x="5867400" y="3341688"/>
            <a:ext cx="3276600" cy="1876425"/>
          </a:xfrm>
          <a:prstGeom prst="rect">
            <a:avLst/>
          </a:prstGeom>
          <a:noFill/>
          <a:ln w="9525">
            <a:noFill/>
            <a:miter lim="800000"/>
            <a:headEnd/>
            <a:tailEnd/>
          </a:ln>
        </p:spPr>
      </p:pic>
      <p:sp>
        <p:nvSpPr>
          <p:cNvPr id="10245" name="Oval 6"/>
          <p:cNvSpPr>
            <a:spLocks noChangeArrowheads="1"/>
          </p:cNvSpPr>
          <p:nvPr/>
        </p:nvSpPr>
        <p:spPr bwMode="auto">
          <a:xfrm>
            <a:off x="8305800" y="4495800"/>
            <a:ext cx="609600" cy="609600"/>
          </a:xfrm>
          <a:prstGeom prst="ellipse">
            <a:avLst/>
          </a:prstGeom>
          <a:noFill/>
          <a:ln w="9525">
            <a:solidFill>
              <a:schemeClr val="tx1"/>
            </a:solidFill>
            <a:prstDash val="dash"/>
            <a:round/>
            <a:headEnd/>
            <a:tailEnd/>
          </a:ln>
        </p:spPr>
        <p:txBody>
          <a:bodyPr wrap="none" anchor="ctr"/>
          <a:lstStyle/>
          <a:p>
            <a:endParaRPr lang="en-MY"/>
          </a:p>
        </p:txBody>
      </p:sp>
      <p:pic>
        <p:nvPicPr>
          <p:cNvPr id="10246" name="Picture 7"/>
          <p:cNvPicPr>
            <a:picLocks noChangeAspect="1" noChangeArrowheads="1"/>
          </p:cNvPicPr>
          <p:nvPr/>
        </p:nvPicPr>
        <p:blipFill>
          <a:blip r:embed="rId3" cstate="print"/>
          <a:srcRect/>
          <a:stretch>
            <a:fillRect/>
          </a:stretch>
        </p:blipFill>
        <p:spPr bwMode="auto">
          <a:xfrm>
            <a:off x="114300" y="1803400"/>
            <a:ext cx="5791200" cy="461327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mtClean="0">
                <a:ea typeface="宋体" pitchFamily="2" charset="-122"/>
              </a:rPr>
              <a:t>DHCP service setup of Server1</a:t>
            </a:r>
          </a:p>
        </p:txBody>
      </p:sp>
      <p:pic>
        <p:nvPicPr>
          <p:cNvPr id="11267" name="Picture 11"/>
          <p:cNvPicPr>
            <a:picLocks noChangeAspect="1" noChangeArrowheads="1"/>
          </p:cNvPicPr>
          <p:nvPr/>
        </p:nvPicPr>
        <p:blipFill>
          <a:blip r:embed="rId2" cstate="print"/>
          <a:srcRect/>
          <a:stretch>
            <a:fillRect/>
          </a:stretch>
        </p:blipFill>
        <p:spPr bwMode="auto">
          <a:xfrm>
            <a:off x="2971800" y="1371600"/>
            <a:ext cx="6145213" cy="4895850"/>
          </a:xfrm>
          <a:prstGeom prst="rect">
            <a:avLst/>
          </a:prstGeom>
          <a:noFill/>
          <a:ln w="9525">
            <a:noFill/>
            <a:miter lim="800000"/>
            <a:headEnd/>
            <a:tailEnd/>
          </a:ln>
        </p:spPr>
      </p:pic>
      <p:sp>
        <p:nvSpPr>
          <p:cNvPr id="11268" name="Line 12"/>
          <p:cNvSpPr>
            <a:spLocks noChangeShapeType="1"/>
          </p:cNvSpPr>
          <p:nvPr/>
        </p:nvSpPr>
        <p:spPr bwMode="auto">
          <a:xfrm>
            <a:off x="2057400" y="2133600"/>
            <a:ext cx="2514600" cy="914400"/>
          </a:xfrm>
          <a:prstGeom prst="line">
            <a:avLst/>
          </a:prstGeom>
          <a:noFill/>
          <a:ln w="38100">
            <a:solidFill>
              <a:schemeClr val="tx1"/>
            </a:solidFill>
            <a:round/>
            <a:headEnd/>
            <a:tailEnd type="triangle" w="med" len="med"/>
          </a:ln>
        </p:spPr>
        <p:txBody>
          <a:bodyPr/>
          <a:lstStyle/>
          <a:p>
            <a:endParaRPr lang="en-MY"/>
          </a:p>
        </p:txBody>
      </p:sp>
      <p:sp>
        <p:nvSpPr>
          <p:cNvPr id="11269" name="Text Box 15"/>
          <p:cNvSpPr txBox="1">
            <a:spLocks noChangeArrowheads="1"/>
          </p:cNvSpPr>
          <p:nvPr/>
        </p:nvSpPr>
        <p:spPr bwMode="auto">
          <a:xfrm>
            <a:off x="228600" y="1752600"/>
            <a:ext cx="2297113" cy="581025"/>
          </a:xfrm>
          <a:prstGeom prst="rect">
            <a:avLst/>
          </a:prstGeom>
          <a:noFill/>
          <a:ln w="9525">
            <a:noFill/>
            <a:miter lim="800000"/>
            <a:headEnd/>
            <a:tailEnd/>
          </a:ln>
        </p:spPr>
        <p:txBody>
          <a:bodyPr wrap="none">
            <a:spAutoFit/>
          </a:bodyPr>
          <a:lstStyle/>
          <a:p>
            <a:r>
              <a:rPr lang="en-US" altLang="zh-CN" sz="1600">
                <a:ea typeface="宋体" pitchFamily="2" charset="-122"/>
              </a:rPr>
              <a:t>Set Default Gateway IP</a:t>
            </a:r>
          </a:p>
          <a:p>
            <a:r>
              <a:rPr lang="en-US" altLang="zh-CN" sz="1600">
                <a:ea typeface="宋体" pitchFamily="2" charset="-122"/>
              </a:rPr>
              <a:t>= 192.168.2.254</a:t>
            </a:r>
          </a:p>
        </p:txBody>
      </p:sp>
      <p:sp>
        <p:nvSpPr>
          <p:cNvPr id="11270" name="Text Box 16"/>
          <p:cNvSpPr txBox="1">
            <a:spLocks noChangeArrowheads="1"/>
          </p:cNvSpPr>
          <p:nvPr/>
        </p:nvSpPr>
        <p:spPr bwMode="auto">
          <a:xfrm>
            <a:off x="228600" y="2743200"/>
            <a:ext cx="1433513" cy="581025"/>
          </a:xfrm>
          <a:prstGeom prst="rect">
            <a:avLst/>
          </a:prstGeom>
          <a:noFill/>
          <a:ln w="9525">
            <a:noFill/>
            <a:miter lim="800000"/>
            <a:headEnd/>
            <a:tailEnd/>
          </a:ln>
        </p:spPr>
        <p:txBody>
          <a:bodyPr wrap="none">
            <a:spAutoFit/>
          </a:bodyPr>
          <a:lstStyle/>
          <a:p>
            <a:r>
              <a:rPr lang="en-US" altLang="zh-CN" sz="1600">
                <a:ea typeface="宋体" pitchFamily="2" charset="-122"/>
              </a:rPr>
              <a:t>Set DNS IP</a:t>
            </a:r>
          </a:p>
          <a:p>
            <a:r>
              <a:rPr lang="en-US" altLang="zh-CN" sz="1600">
                <a:ea typeface="宋体" pitchFamily="2" charset="-122"/>
              </a:rPr>
              <a:t>= 192.168.2.1</a:t>
            </a:r>
          </a:p>
        </p:txBody>
      </p:sp>
      <p:sp>
        <p:nvSpPr>
          <p:cNvPr id="11271" name="Line 17"/>
          <p:cNvSpPr>
            <a:spLocks noChangeShapeType="1"/>
          </p:cNvSpPr>
          <p:nvPr/>
        </p:nvSpPr>
        <p:spPr bwMode="auto">
          <a:xfrm>
            <a:off x="1676400" y="2971800"/>
            <a:ext cx="2895600" cy="304800"/>
          </a:xfrm>
          <a:prstGeom prst="line">
            <a:avLst/>
          </a:prstGeom>
          <a:noFill/>
          <a:ln w="38100">
            <a:solidFill>
              <a:schemeClr val="tx1"/>
            </a:solidFill>
            <a:round/>
            <a:headEnd/>
            <a:tailEnd type="triangle" w="med" len="med"/>
          </a:ln>
        </p:spPr>
        <p:txBody>
          <a:bodyPr/>
          <a:lstStyle/>
          <a:p>
            <a:endParaRPr lang="en-MY"/>
          </a:p>
        </p:txBody>
      </p:sp>
      <p:sp>
        <p:nvSpPr>
          <p:cNvPr id="11272" name="Text Box 18"/>
          <p:cNvSpPr txBox="1">
            <a:spLocks noChangeArrowheads="1"/>
          </p:cNvSpPr>
          <p:nvPr/>
        </p:nvSpPr>
        <p:spPr bwMode="auto">
          <a:xfrm>
            <a:off x="228600" y="3810000"/>
            <a:ext cx="2005013" cy="581025"/>
          </a:xfrm>
          <a:prstGeom prst="rect">
            <a:avLst/>
          </a:prstGeom>
          <a:noFill/>
          <a:ln w="9525">
            <a:noFill/>
            <a:miter lim="800000"/>
            <a:headEnd/>
            <a:tailEnd/>
          </a:ln>
        </p:spPr>
        <p:txBody>
          <a:bodyPr wrap="none">
            <a:spAutoFit/>
          </a:bodyPr>
          <a:lstStyle/>
          <a:p>
            <a:r>
              <a:rPr lang="en-US" altLang="zh-CN" sz="1600">
                <a:ea typeface="宋体" pitchFamily="2" charset="-122"/>
              </a:rPr>
              <a:t>Set Start IP address</a:t>
            </a:r>
          </a:p>
          <a:p>
            <a:r>
              <a:rPr lang="en-US" altLang="zh-CN" sz="1600">
                <a:ea typeface="宋体" pitchFamily="2" charset="-122"/>
              </a:rPr>
              <a:t>= 192.168.2.5</a:t>
            </a:r>
          </a:p>
        </p:txBody>
      </p:sp>
      <p:sp>
        <p:nvSpPr>
          <p:cNvPr id="11273" name="Line 19"/>
          <p:cNvSpPr>
            <a:spLocks noChangeShapeType="1"/>
          </p:cNvSpPr>
          <p:nvPr/>
        </p:nvSpPr>
        <p:spPr bwMode="auto">
          <a:xfrm flipV="1">
            <a:off x="2209800" y="3581400"/>
            <a:ext cx="4800600" cy="381000"/>
          </a:xfrm>
          <a:prstGeom prst="line">
            <a:avLst/>
          </a:prstGeom>
          <a:noFill/>
          <a:ln w="38100">
            <a:solidFill>
              <a:schemeClr val="tx1"/>
            </a:solidFill>
            <a:round/>
            <a:headEnd/>
            <a:tailEnd type="triangle" w="med" len="med"/>
          </a:ln>
        </p:spPr>
        <p:txBody>
          <a:bodyPr/>
          <a:lstStyle/>
          <a:p>
            <a:endParaRPr lang="en-MY"/>
          </a:p>
        </p:txBody>
      </p:sp>
      <p:sp>
        <p:nvSpPr>
          <p:cNvPr id="11274" name="Text Box 20"/>
          <p:cNvSpPr txBox="1">
            <a:spLocks noChangeArrowheads="1"/>
          </p:cNvSpPr>
          <p:nvPr/>
        </p:nvSpPr>
        <p:spPr bwMode="auto">
          <a:xfrm>
            <a:off x="228600" y="4724400"/>
            <a:ext cx="1914525" cy="581025"/>
          </a:xfrm>
          <a:prstGeom prst="rect">
            <a:avLst/>
          </a:prstGeom>
          <a:noFill/>
          <a:ln w="9525">
            <a:noFill/>
            <a:miter lim="800000"/>
            <a:headEnd/>
            <a:tailEnd/>
          </a:ln>
        </p:spPr>
        <p:txBody>
          <a:bodyPr wrap="none">
            <a:spAutoFit/>
          </a:bodyPr>
          <a:lstStyle/>
          <a:p>
            <a:r>
              <a:rPr lang="en-US" altLang="zh-CN" sz="1600">
                <a:ea typeface="宋体" pitchFamily="2" charset="-122"/>
              </a:rPr>
              <a:t>Set Max # of Users</a:t>
            </a:r>
          </a:p>
          <a:p>
            <a:r>
              <a:rPr lang="en-US" altLang="zh-CN" sz="1600">
                <a:ea typeface="宋体" pitchFamily="2" charset="-122"/>
              </a:rPr>
              <a:t>= 201</a:t>
            </a:r>
          </a:p>
        </p:txBody>
      </p:sp>
      <p:sp>
        <p:nvSpPr>
          <p:cNvPr id="11275" name="Line 21"/>
          <p:cNvSpPr>
            <a:spLocks noChangeShapeType="1"/>
          </p:cNvSpPr>
          <p:nvPr/>
        </p:nvSpPr>
        <p:spPr bwMode="auto">
          <a:xfrm flipV="1">
            <a:off x="2133600" y="4191000"/>
            <a:ext cx="3581400" cy="6858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smtClean="0">
                <a:ea typeface="宋体" pitchFamily="2" charset="-122"/>
              </a:rPr>
              <a:t>Comments on Second DHCP Service</a:t>
            </a:r>
          </a:p>
        </p:txBody>
      </p:sp>
      <p:sp>
        <p:nvSpPr>
          <p:cNvPr id="12291" name="Rectangle 3"/>
          <p:cNvSpPr>
            <a:spLocks noGrp="1" noChangeArrowheads="1"/>
          </p:cNvSpPr>
          <p:nvPr>
            <p:ph type="body" idx="1"/>
          </p:nvPr>
        </p:nvSpPr>
        <p:spPr>
          <a:xfrm>
            <a:off x="228600" y="1524000"/>
            <a:ext cx="8686800" cy="1752600"/>
          </a:xfrm>
        </p:spPr>
        <p:txBody>
          <a:bodyPr/>
          <a:lstStyle/>
          <a:p>
            <a:pPr eaLnBrk="1" hangingPunct="1">
              <a:lnSpc>
                <a:spcPct val="90000"/>
              </a:lnSpc>
            </a:pPr>
            <a:r>
              <a:rPr lang="en-US" altLang="zh-CN" sz="2400" smtClean="0">
                <a:ea typeface="宋体" pitchFamily="2" charset="-122"/>
              </a:rPr>
              <a:t>DHCP service in Server1 does not service PC0 and PC1, it can only service PC2 and PC3. </a:t>
            </a:r>
          </a:p>
          <a:p>
            <a:pPr lvl="1" eaLnBrk="1" hangingPunct="1">
              <a:lnSpc>
                <a:spcPct val="90000"/>
              </a:lnSpc>
            </a:pPr>
            <a:r>
              <a:rPr lang="en-US" altLang="zh-CN" sz="2000" smtClean="0">
                <a:ea typeface="宋体" pitchFamily="2" charset="-122"/>
              </a:rPr>
              <a:t>Same as Server0, only servicing PC0 and PC1</a:t>
            </a:r>
          </a:p>
          <a:p>
            <a:pPr lvl="1" eaLnBrk="1" hangingPunct="1">
              <a:lnSpc>
                <a:spcPct val="90000"/>
              </a:lnSpc>
            </a:pPr>
            <a:r>
              <a:rPr lang="en-US" altLang="zh-CN" sz="2000" smtClean="0">
                <a:ea typeface="宋体" pitchFamily="2" charset="-122"/>
              </a:rPr>
              <a:t>DHCP service can not “cross” Router.</a:t>
            </a:r>
          </a:p>
          <a:p>
            <a:pPr lvl="2" eaLnBrk="1" hangingPunct="1">
              <a:lnSpc>
                <a:spcPct val="90000"/>
              </a:lnSpc>
            </a:pPr>
            <a:r>
              <a:rPr lang="en-US" altLang="zh-CN" sz="1800" smtClean="0">
                <a:ea typeface="宋体" pitchFamily="2" charset="-122"/>
              </a:rPr>
              <a:t>Whereas, HTTP, DNS service can “cross” Router</a:t>
            </a:r>
          </a:p>
          <a:p>
            <a:pPr lvl="1" eaLnBrk="1" hangingPunct="1">
              <a:lnSpc>
                <a:spcPct val="90000"/>
              </a:lnSpc>
            </a:pPr>
            <a:endParaRPr lang="en-US" altLang="zh-CN" sz="2000" smtClean="0">
              <a:ea typeface="宋体" pitchFamily="2" charset="-122"/>
            </a:endParaRPr>
          </a:p>
        </p:txBody>
      </p:sp>
      <p:grpSp>
        <p:nvGrpSpPr>
          <p:cNvPr id="2" name="Group 6"/>
          <p:cNvGrpSpPr>
            <a:grpSpLocks/>
          </p:cNvGrpSpPr>
          <p:nvPr/>
        </p:nvGrpSpPr>
        <p:grpSpPr bwMode="auto">
          <a:xfrm>
            <a:off x="990600" y="3429000"/>
            <a:ext cx="5334000" cy="3048000"/>
            <a:chOff x="1488" y="2400"/>
            <a:chExt cx="2968" cy="1649"/>
          </a:xfrm>
        </p:grpSpPr>
        <p:pic>
          <p:nvPicPr>
            <p:cNvPr id="12294" name="Picture 4"/>
            <p:cNvPicPr>
              <a:picLocks noChangeAspect="1" noChangeArrowheads="1"/>
            </p:cNvPicPr>
            <p:nvPr/>
          </p:nvPicPr>
          <p:blipFill>
            <a:blip r:embed="rId2" cstate="print"/>
            <a:srcRect/>
            <a:stretch>
              <a:fillRect/>
            </a:stretch>
          </p:blipFill>
          <p:spPr bwMode="auto">
            <a:xfrm>
              <a:off x="1488" y="2400"/>
              <a:ext cx="2880" cy="1649"/>
            </a:xfrm>
            <a:prstGeom prst="rect">
              <a:avLst/>
            </a:prstGeom>
            <a:noFill/>
            <a:ln w="9525">
              <a:noFill/>
              <a:miter lim="800000"/>
              <a:headEnd/>
              <a:tailEnd/>
            </a:ln>
          </p:spPr>
        </p:pic>
        <p:sp>
          <p:nvSpPr>
            <p:cNvPr id="12295" name="Freeform 5"/>
            <p:cNvSpPr>
              <a:spLocks/>
            </p:cNvSpPr>
            <p:nvPr/>
          </p:nvSpPr>
          <p:spPr bwMode="auto">
            <a:xfrm>
              <a:off x="2568" y="2664"/>
              <a:ext cx="1888" cy="1352"/>
            </a:xfrm>
            <a:custGeom>
              <a:avLst/>
              <a:gdLst>
                <a:gd name="T0" fmla="*/ 120 w 1888"/>
                <a:gd name="T1" fmla="*/ 792 h 1352"/>
                <a:gd name="T2" fmla="*/ 456 w 1888"/>
                <a:gd name="T3" fmla="*/ 744 h 1352"/>
                <a:gd name="T4" fmla="*/ 792 w 1888"/>
                <a:gd name="T5" fmla="*/ 408 h 1352"/>
                <a:gd name="T6" fmla="*/ 840 w 1888"/>
                <a:gd name="T7" fmla="*/ 168 h 1352"/>
                <a:gd name="T8" fmla="*/ 1656 w 1888"/>
                <a:gd name="T9" fmla="*/ 168 h 1352"/>
                <a:gd name="T10" fmla="*/ 1704 w 1888"/>
                <a:gd name="T11" fmla="*/ 1176 h 1352"/>
                <a:gd name="T12" fmla="*/ 552 w 1888"/>
                <a:gd name="T13" fmla="*/ 1224 h 1352"/>
                <a:gd name="T14" fmla="*/ 72 w 1888"/>
                <a:gd name="T15" fmla="*/ 1032 h 1352"/>
                <a:gd name="T16" fmla="*/ 120 w 1888"/>
                <a:gd name="T17" fmla="*/ 792 h 13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88"/>
                <a:gd name="T28" fmla="*/ 0 h 1352"/>
                <a:gd name="T29" fmla="*/ 1888 w 1888"/>
                <a:gd name="T30" fmla="*/ 1352 h 13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88" h="1352">
                  <a:moveTo>
                    <a:pt x="120" y="792"/>
                  </a:moveTo>
                  <a:cubicBezTo>
                    <a:pt x="184" y="744"/>
                    <a:pt x="344" y="808"/>
                    <a:pt x="456" y="744"/>
                  </a:cubicBezTo>
                  <a:cubicBezTo>
                    <a:pt x="568" y="680"/>
                    <a:pt x="728" y="504"/>
                    <a:pt x="792" y="408"/>
                  </a:cubicBezTo>
                  <a:cubicBezTo>
                    <a:pt x="856" y="312"/>
                    <a:pt x="696" y="208"/>
                    <a:pt x="840" y="168"/>
                  </a:cubicBezTo>
                  <a:cubicBezTo>
                    <a:pt x="984" y="128"/>
                    <a:pt x="1512" y="0"/>
                    <a:pt x="1656" y="168"/>
                  </a:cubicBezTo>
                  <a:cubicBezTo>
                    <a:pt x="1800" y="336"/>
                    <a:pt x="1888" y="1000"/>
                    <a:pt x="1704" y="1176"/>
                  </a:cubicBezTo>
                  <a:cubicBezTo>
                    <a:pt x="1520" y="1352"/>
                    <a:pt x="824" y="1248"/>
                    <a:pt x="552" y="1224"/>
                  </a:cubicBezTo>
                  <a:cubicBezTo>
                    <a:pt x="280" y="1200"/>
                    <a:pt x="144" y="1104"/>
                    <a:pt x="72" y="1032"/>
                  </a:cubicBezTo>
                  <a:cubicBezTo>
                    <a:pt x="0" y="960"/>
                    <a:pt x="56" y="840"/>
                    <a:pt x="120" y="792"/>
                  </a:cubicBezTo>
                  <a:close/>
                </a:path>
              </a:pathLst>
            </a:custGeom>
            <a:noFill/>
            <a:ln w="9525" cap="flat">
              <a:solidFill>
                <a:schemeClr val="tx1"/>
              </a:solidFill>
              <a:prstDash val="dash"/>
              <a:round/>
              <a:headEnd/>
              <a:tailEnd/>
            </a:ln>
          </p:spPr>
          <p:txBody>
            <a:bodyPr/>
            <a:lstStyle/>
            <a:p>
              <a:endParaRPr lang="en-MY"/>
            </a:p>
          </p:txBody>
        </p:sp>
      </p:grpSp>
      <p:sp>
        <p:nvSpPr>
          <p:cNvPr id="12293" name="Text Box 7"/>
          <p:cNvSpPr txBox="1">
            <a:spLocks noChangeArrowheads="1"/>
          </p:cNvSpPr>
          <p:nvPr/>
        </p:nvSpPr>
        <p:spPr bwMode="auto">
          <a:xfrm>
            <a:off x="6324600" y="4343400"/>
            <a:ext cx="2441575" cy="1006475"/>
          </a:xfrm>
          <a:prstGeom prst="rect">
            <a:avLst/>
          </a:prstGeom>
          <a:noFill/>
          <a:ln w="9525">
            <a:noFill/>
            <a:miter lim="800000"/>
            <a:headEnd/>
            <a:tailEnd/>
          </a:ln>
        </p:spPr>
        <p:txBody>
          <a:bodyPr wrap="none">
            <a:spAutoFit/>
          </a:bodyPr>
          <a:lstStyle/>
          <a:p>
            <a:r>
              <a:rPr lang="en-US" altLang="zh-CN">
                <a:ea typeface="宋体" pitchFamily="2" charset="-122"/>
              </a:rPr>
              <a:t>Service boundary of</a:t>
            </a:r>
          </a:p>
          <a:p>
            <a:r>
              <a:rPr lang="en-US" altLang="zh-CN">
                <a:ea typeface="宋体" pitchFamily="2" charset="-122"/>
              </a:rPr>
              <a:t>DHCP service of </a:t>
            </a:r>
          </a:p>
          <a:p>
            <a:r>
              <a:rPr lang="en-US" altLang="zh-CN">
                <a:ea typeface="宋体" pitchFamily="2" charset="-122"/>
              </a:rPr>
              <a:t>Server1</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smtClean="0">
                <a:ea typeface="宋体" pitchFamily="2" charset="-122"/>
              </a:rPr>
              <a:t>HTTP service setup of Server1</a:t>
            </a:r>
            <a:endParaRPr lang="zh-CN" altLang="en-US" smtClean="0">
              <a:ea typeface="宋体" pitchFamily="2" charset="-122"/>
            </a:endParaRPr>
          </a:p>
        </p:txBody>
      </p:sp>
      <p:sp>
        <p:nvSpPr>
          <p:cNvPr id="13315" name="Rectangle 3"/>
          <p:cNvSpPr>
            <a:spLocks noGrp="1" noChangeArrowheads="1"/>
          </p:cNvSpPr>
          <p:nvPr>
            <p:ph type="body" idx="1"/>
          </p:nvPr>
        </p:nvSpPr>
        <p:spPr>
          <a:xfrm>
            <a:off x="0" y="1600200"/>
            <a:ext cx="2971800" cy="1828800"/>
          </a:xfrm>
        </p:spPr>
        <p:txBody>
          <a:bodyPr/>
          <a:lstStyle/>
          <a:p>
            <a:pPr eaLnBrk="1" hangingPunct="1">
              <a:lnSpc>
                <a:spcPct val="80000"/>
              </a:lnSpc>
            </a:pPr>
            <a:r>
              <a:rPr lang="en-US" altLang="zh-CN" sz="2000" smtClean="0">
                <a:ea typeface="宋体" pitchFamily="2" charset="-122"/>
              </a:rPr>
              <a:t>Click on “Config” tab and then “HTTP” button to go the HTTP screen.</a:t>
            </a:r>
          </a:p>
          <a:p>
            <a:pPr eaLnBrk="1" hangingPunct="1">
              <a:lnSpc>
                <a:spcPct val="80000"/>
              </a:lnSpc>
            </a:pPr>
            <a:r>
              <a:rPr lang="en-US" altLang="zh-CN" sz="2000" smtClean="0">
                <a:ea typeface="宋体" pitchFamily="2" charset="-122"/>
              </a:rPr>
              <a:t>Type in or modify the web page as shown</a:t>
            </a:r>
          </a:p>
        </p:txBody>
      </p:sp>
      <p:pic>
        <p:nvPicPr>
          <p:cNvPr id="13316" name="Picture 7"/>
          <p:cNvPicPr>
            <a:picLocks noChangeAspect="1" noChangeArrowheads="1"/>
          </p:cNvPicPr>
          <p:nvPr/>
        </p:nvPicPr>
        <p:blipFill>
          <a:blip r:embed="rId2" cstate="print"/>
          <a:srcRect/>
          <a:stretch>
            <a:fillRect/>
          </a:stretch>
        </p:blipFill>
        <p:spPr bwMode="auto">
          <a:xfrm>
            <a:off x="2895600" y="1447800"/>
            <a:ext cx="6134100" cy="488632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smtClean="0">
                <a:ea typeface="宋体" pitchFamily="2" charset="-122"/>
              </a:rPr>
              <a:t>DNS Service setup of Server1</a:t>
            </a:r>
          </a:p>
        </p:txBody>
      </p:sp>
      <p:sp>
        <p:nvSpPr>
          <p:cNvPr id="14339" name="Text Box 7"/>
          <p:cNvSpPr txBox="1">
            <a:spLocks noChangeArrowheads="1"/>
          </p:cNvSpPr>
          <p:nvPr/>
        </p:nvSpPr>
        <p:spPr bwMode="auto">
          <a:xfrm>
            <a:off x="0" y="2286000"/>
            <a:ext cx="1371600" cy="336550"/>
          </a:xfrm>
          <a:prstGeom prst="rect">
            <a:avLst/>
          </a:prstGeom>
          <a:noFill/>
          <a:ln w="9525">
            <a:noFill/>
            <a:miter lim="800000"/>
            <a:headEnd/>
            <a:tailEnd/>
          </a:ln>
        </p:spPr>
        <p:txBody>
          <a:bodyPr>
            <a:spAutoFit/>
          </a:bodyPr>
          <a:lstStyle/>
          <a:p>
            <a:r>
              <a:rPr lang="en-US" altLang="zh-CN" sz="1600">
                <a:ea typeface="宋体" pitchFamily="2" charset="-122"/>
              </a:rPr>
              <a:t>1. Click DNS</a:t>
            </a:r>
          </a:p>
        </p:txBody>
      </p:sp>
      <p:sp>
        <p:nvSpPr>
          <p:cNvPr id="14340" name="Text Box 9"/>
          <p:cNvSpPr txBox="1">
            <a:spLocks noChangeArrowheads="1"/>
          </p:cNvSpPr>
          <p:nvPr/>
        </p:nvSpPr>
        <p:spPr bwMode="auto">
          <a:xfrm>
            <a:off x="7848600" y="2971800"/>
            <a:ext cx="1143000" cy="581025"/>
          </a:xfrm>
          <a:prstGeom prst="rect">
            <a:avLst/>
          </a:prstGeom>
          <a:noFill/>
          <a:ln w="9525">
            <a:noFill/>
            <a:miter lim="800000"/>
            <a:headEnd/>
            <a:tailEnd/>
          </a:ln>
        </p:spPr>
        <p:txBody>
          <a:bodyPr>
            <a:spAutoFit/>
          </a:bodyPr>
          <a:lstStyle/>
          <a:p>
            <a:r>
              <a:rPr lang="en-US" altLang="zh-CN" sz="1600">
                <a:ea typeface="宋体" pitchFamily="2" charset="-122"/>
              </a:rPr>
              <a:t>2. Type in these</a:t>
            </a:r>
          </a:p>
        </p:txBody>
      </p:sp>
      <p:sp>
        <p:nvSpPr>
          <p:cNvPr id="14341" name="Text Box 11"/>
          <p:cNvSpPr txBox="1">
            <a:spLocks noChangeArrowheads="1"/>
          </p:cNvSpPr>
          <p:nvPr/>
        </p:nvSpPr>
        <p:spPr bwMode="auto">
          <a:xfrm>
            <a:off x="7696200" y="3733800"/>
            <a:ext cx="1371600" cy="581025"/>
          </a:xfrm>
          <a:prstGeom prst="rect">
            <a:avLst/>
          </a:prstGeom>
          <a:noFill/>
          <a:ln w="9525">
            <a:noFill/>
            <a:miter lim="800000"/>
            <a:headEnd/>
            <a:tailEnd/>
          </a:ln>
        </p:spPr>
        <p:txBody>
          <a:bodyPr>
            <a:spAutoFit/>
          </a:bodyPr>
          <a:lstStyle/>
          <a:p>
            <a:r>
              <a:rPr lang="en-US" altLang="zh-CN" sz="1600">
                <a:ea typeface="宋体" pitchFamily="2" charset="-122"/>
              </a:rPr>
              <a:t>3. Press the “Add” button.</a:t>
            </a:r>
          </a:p>
        </p:txBody>
      </p:sp>
      <p:pic>
        <p:nvPicPr>
          <p:cNvPr id="14342" name="Picture 14"/>
          <p:cNvPicPr>
            <a:picLocks noChangeAspect="1" noChangeArrowheads="1"/>
          </p:cNvPicPr>
          <p:nvPr/>
        </p:nvPicPr>
        <p:blipFill>
          <a:blip r:embed="rId2" cstate="print"/>
          <a:srcRect/>
          <a:stretch>
            <a:fillRect/>
          </a:stretch>
        </p:blipFill>
        <p:spPr bwMode="auto">
          <a:xfrm>
            <a:off x="1447800" y="1600200"/>
            <a:ext cx="6115050" cy="4876800"/>
          </a:xfrm>
          <a:prstGeom prst="rect">
            <a:avLst/>
          </a:prstGeom>
          <a:noFill/>
          <a:ln w="9525">
            <a:noFill/>
            <a:miter lim="800000"/>
            <a:headEnd/>
            <a:tailEnd/>
          </a:ln>
        </p:spPr>
      </p:pic>
      <p:sp>
        <p:nvSpPr>
          <p:cNvPr id="14343" name="Line 15"/>
          <p:cNvSpPr>
            <a:spLocks noChangeShapeType="1"/>
          </p:cNvSpPr>
          <p:nvPr/>
        </p:nvSpPr>
        <p:spPr bwMode="auto">
          <a:xfrm>
            <a:off x="990600" y="2590800"/>
            <a:ext cx="685800" cy="1066800"/>
          </a:xfrm>
          <a:prstGeom prst="line">
            <a:avLst/>
          </a:prstGeom>
          <a:noFill/>
          <a:ln w="38100">
            <a:solidFill>
              <a:schemeClr val="tx1"/>
            </a:solidFill>
            <a:round/>
            <a:headEnd/>
            <a:tailEnd type="triangle" w="med" len="med"/>
          </a:ln>
        </p:spPr>
        <p:txBody>
          <a:bodyPr/>
          <a:lstStyle/>
          <a:p>
            <a:endParaRPr lang="en-MY"/>
          </a:p>
        </p:txBody>
      </p:sp>
      <p:sp>
        <p:nvSpPr>
          <p:cNvPr id="14344" name="Line 16"/>
          <p:cNvSpPr>
            <a:spLocks noChangeShapeType="1"/>
          </p:cNvSpPr>
          <p:nvPr/>
        </p:nvSpPr>
        <p:spPr bwMode="auto">
          <a:xfrm flipH="1">
            <a:off x="5410200" y="3124200"/>
            <a:ext cx="2438400" cy="152400"/>
          </a:xfrm>
          <a:prstGeom prst="line">
            <a:avLst/>
          </a:prstGeom>
          <a:noFill/>
          <a:ln w="38100">
            <a:solidFill>
              <a:schemeClr val="tx1"/>
            </a:solidFill>
            <a:round/>
            <a:headEnd/>
            <a:tailEnd type="triangle" w="med" len="med"/>
          </a:ln>
        </p:spPr>
        <p:txBody>
          <a:bodyPr/>
          <a:lstStyle/>
          <a:p>
            <a:endParaRPr lang="en-MY"/>
          </a:p>
        </p:txBody>
      </p:sp>
      <p:sp>
        <p:nvSpPr>
          <p:cNvPr id="14345" name="Line 17"/>
          <p:cNvSpPr>
            <a:spLocks noChangeShapeType="1"/>
          </p:cNvSpPr>
          <p:nvPr/>
        </p:nvSpPr>
        <p:spPr bwMode="auto">
          <a:xfrm flipH="1">
            <a:off x="4495800" y="3429000"/>
            <a:ext cx="3352800" cy="304800"/>
          </a:xfrm>
          <a:prstGeom prst="line">
            <a:avLst/>
          </a:prstGeom>
          <a:noFill/>
          <a:ln w="38100">
            <a:solidFill>
              <a:schemeClr val="tx1"/>
            </a:solidFill>
            <a:round/>
            <a:headEnd/>
            <a:tailEnd type="triangle" w="med" len="med"/>
          </a:ln>
        </p:spPr>
        <p:txBody>
          <a:bodyPr/>
          <a:lstStyle/>
          <a:p>
            <a:endParaRPr lang="en-MY"/>
          </a:p>
        </p:txBody>
      </p:sp>
      <p:sp>
        <p:nvSpPr>
          <p:cNvPr id="14346" name="Line 18"/>
          <p:cNvSpPr>
            <a:spLocks noChangeShapeType="1"/>
          </p:cNvSpPr>
          <p:nvPr/>
        </p:nvSpPr>
        <p:spPr bwMode="auto">
          <a:xfrm flipH="1">
            <a:off x="4191000" y="3962400"/>
            <a:ext cx="3505200" cy="0"/>
          </a:xfrm>
          <a:prstGeom prst="line">
            <a:avLst/>
          </a:prstGeom>
          <a:noFill/>
          <a:ln w="38100">
            <a:solidFill>
              <a:schemeClr val="tx1"/>
            </a:solidFill>
            <a:round/>
            <a:headEnd/>
            <a:tailEnd type="triangle" w="med" len="med"/>
          </a:ln>
        </p:spPr>
        <p:txBody>
          <a:bodyPr/>
          <a:lstStyle/>
          <a:p>
            <a:endParaRPr lang="en-MY"/>
          </a:p>
        </p:txBody>
      </p:sp>
      <p:sp>
        <p:nvSpPr>
          <p:cNvPr id="14347" name="Text Box 19"/>
          <p:cNvSpPr txBox="1">
            <a:spLocks noChangeArrowheads="1"/>
          </p:cNvSpPr>
          <p:nvPr/>
        </p:nvSpPr>
        <p:spPr bwMode="auto">
          <a:xfrm>
            <a:off x="5943600" y="5181600"/>
            <a:ext cx="2971800" cy="825500"/>
          </a:xfrm>
          <a:prstGeom prst="rect">
            <a:avLst/>
          </a:prstGeom>
          <a:noFill/>
          <a:ln w="9525">
            <a:noFill/>
            <a:miter lim="800000"/>
            <a:headEnd/>
            <a:tailEnd/>
          </a:ln>
        </p:spPr>
        <p:txBody>
          <a:bodyPr>
            <a:spAutoFit/>
          </a:bodyPr>
          <a:lstStyle/>
          <a:p>
            <a:r>
              <a:rPr lang="en-US" altLang="zh-CN" sz="1600">
                <a:ea typeface="宋体" pitchFamily="2" charset="-122"/>
              </a:rPr>
              <a:t>Domain name </a:t>
            </a:r>
            <a:r>
              <a:rPr lang="en-US" altLang="zh-CN" sz="1600">
                <a:ea typeface="宋体" pitchFamily="2" charset="-122"/>
                <a:hlinkClick r:id="rId3"/>
              </a:rPr>
              <a:t>www.uccn1003.com</a:t>
            </a:r>
            <a:r>
              <a:rPr lang="en-US" altLang="zh-CN" sz="1600">
                <a:ea typeface="宋体" pitchFamily="2" charset="-122"/>
              </a:rPr>
              <a:t> is now associated with ip 192.168.2.1</a:t>
            </a:r>
          </a:p>
        </p:txBody>
      </p:sp>
      <p:sp>
        <p:nvSpPr>
          <p:cNvPr id="14348" name="Line 20"/>
          <p:cNvSpPr>
            <a:spLocks noChangeShapeType="1"/>
          </p:cNvSpPr>
          <p:nvPr/>
        </p:nvSpPr>
        <p:spPr bwMode="auto">
          <a:xfrm flipH="1" flipV="1">
            <a:off x="4419600" y="4648200"/>
            <a:ext cx="1524000" cy="9144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smtClean="0">
                <a:ea typeface="宋体" pitchFamily="2" charset="-122"/>
              </a:rPr>
              <a:t>Requesting Dynamic IP for PC3</a:t>
            </a:r>
          </a:p>
        </p:txBody>
      </p:sp>
      <p:sp>
        <p:nvSpPr>
          <p:cNvPr id="15363" name="Oval 6"/>
          <p:cNvSpPr>
            <a:spLocks noChangeArrowheads="1"/>
          </p:cNvSpPr>
          <p:nvPr/>
        </p:nvSpPr>
        <p:spPr bwMode="auto">
          <a:xfrm>
            <a:off x="8305800" y="4267200"/>
            <a:ext cx="838200" cy="762000"/>
          </a:xfrm>
          <a:prstGeom prst="ellipse">
            <a:avLst/>
          </a:prstGeom>
          <a:noFill/>
          <a:ln w="9525">
            <a:solidFill>
              <a:schemeClr val="tx1"/>
            </a:solidFill>
            <a:prstDash val="dash"/>
            <a:round/>
            <a:headEnd/>
            <a:tailEnd/>
          </a:ln>
        </p:spPr>
        <p:txBody>
          <a:bodyPr wrap="none" anchor="ctr"/>
          <a:lstStyle/>
          <a:p>
            <a:endParaRPr lang="en-MY"/>
          </a:p>
        </p:txBody>
      </p:sp>
      <p:pic>
        <p:nvPicPr>
          <p:cNvPr id="15364" name="Picture 7"/>
          <p:cNvPicPr>
            <a:picLocks noChangeAspect="1" noChangeArrowheads="1"/>
          </p:cNvPicPr>
          <p:nvPr/>
        </p:nvPicPr>
        <p:blipFill>
          <a:blip r:embed="rId2" cstate="print"/>
          <a:srcRect/>
          <a:stretch>
            <a:fillRect/>
          </a:stretch>
        </p:blipFill>
        <p:spPr bwMode="auto">
          <a:xfrm>
            <a:off x="152400" y="1447800"/>
            <a:ext cx="6126163" cy="4895850"/>
          </a:xfrm>
          <a:prstGeom prst="rect">
            <a:avLst/>
          </a:prstGeom>
          <a:noFill/>
          <a:ln w="9525">
            <a:noFill/>
            <a:miter lim="800000"/>
            <a:headEnd/>
            <a:tailEnd/>
          </a:ln>
        </p:spPr>
      </p:pic>
      <p:pic>
        <p:nvPicPr>
          <p:cNvPr id="15365" name="Picture 8"/>
          <p:cNvPicPr>
            <a:picLocks noChangeAspect="1" noChangeArrowheads="1"/>
          </p:cNvPicPr>
          <p:nvPr/>
        </p:nvPicPr>
        <p:blipFill>
          <a:blip r:embed="rId3" cstate="print"/>
          <a:srcRect/>
          <a:stretch>
            <a:fillRect/>
          </a:stretch>
        </p:blipFill>
        <p:spPr bwMode="auto">
          <a:xfrm>
            <a:off x="5410200" y="3722688"/>
            <a:ext cx="3733800" cy="2138362"/>
          </a:xfrm>
          <a:prstGeom prst="rect">
            <a:avLst/>
          </a:prstGeom>
          <a:noFill/>
          <a:ln w="9525">
            <a:noFill/>
            <a:miter lim="800000"/>
            <a:headEnd/>
            <a:tailEnd/>
          </a:ln>
        </p:spPr>
      </p:pic>
      <p:sp>
        <p:nvSpPr>
          <p:cNvPr id="15366" name="Oval 9"/>
          <p:cNvSpPr>
            <a:spLocks noChangeArrowheads="1"/>
          </p:cNvSpPr>
          <p:nvPr/>
        </p:nvSpPr>
        <p:spPr bwMode="auto">
          <a:xfrm>
            <a:off x="8382000" y="4343400"/>
            <a:ext cx="609600" cy="685800"/>
          </a:xfrm>
          <a:prstGeom prst="ellipse">
            <a:avLst/>
          </a:prstGeom>
          <a:noFill/>
          <a:ln w="9525">
            <a:solidFill>
              <a:schemeClr val="tx1"/>
            </a:solidFill>
            <a:prstDash val="dash"/>
            <a:round/>
            <a:headEnd/>
            <a:tailEnd/>
          </a:ln>
        </p:spPr>
        <p:txBody>
          <a:bodyPr wrap="none" anchor="ctr"/>
          <a:lstStyle/>
          <a:p>
            <a:endParaRPr lang="en-MY"/>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mtClean="0">
                <a:ea typeface="宋体" pitchFamily="2" charset="-122"/>
              </a:rPr>
              <a:t>Testing Connectivity for PC3</a:t>
            </a:r>
          </a:p>
        </p:txBody>
      </p:sp>
      <p:pic>
        <p:nvPicPr>
          <p:cNvPr id="16387" name="Picture 4"/>
          <p:cNvPicPr>
            <a:picLocks noChangeAspect="1" noChangeArrowheads="1"/>
          </p:cNvPicPr>
          <p:nvPr/>
        </p:nvPicPr>
        <p:blipFill>
          <a:blip r:embed="rId2" cstate="print"/>
          <a:srcRect/>
          <a:stretch>
            <a:fillRect/>
          </a:stretch>
        </p:blipFill>
        <p:spPr bwMode="auto">
          <a:xfrm>
            <a:off x="3429000" y="1219200"/>
            <a:ext cx="5715000" cy="5410200"/>
          </a:xfrm>
          <a:prstGeom prst="rect">
            <a:avLst/>
          </a:prstGeom>
          <a:noFill/>
          <a:ln w="9525">
            <a:noFill/>
            <a:miter lim="800000"/>
            <a:headEnd/>
            <a:tailEnd/>
          </a:ln>
        </p:spPr>
      </p:pic>
      <p:pic>
        <p:nvPicPr>
          <p:cNvPr id="16388" name="Picture 5"/>
          <p:cNvPicPr>
            <a:picLocks noChangeAspect="1" noChangeArrowheads="1"/>
          </p:cNvPicPr>
          <p:nvPr/>
        </p:nvPicPr>
        <p:blipFill>
          <a:blip r:embed="rId3" cstate="print"/>
          <a:srcRect/>
          <a:stretch>
            <a:fillRect/>
          </a:stretch>
        </p:blipFill>
        <p:spPr bwMode="auto">
          <a:xfrm>
            <a:off x="0" y="4679950"/>
            <a:ext cx="3429000" cy="1965325"/>
          </a:xfrm>
          <a:prstGeom prst="rect">
            <a:avLst/>
          </a:prstGeom>
          <a:noFill/>
          <a:ln w="9525">
            <a:noFill/>
            <a:miter lim="800000"/>
            <a:headEnd/>
            <a:tailEnd/>
          </a:ln>
        </p:spPr>
      </p:pic>
      <p:sp>
        <p:nvSpPr>
          <p:cNvPr id="16389" name="Text Box 6"/>
          <p:cNvSpPr txBox="1">
            <a:spLocks noChangeArrowheads="1"/>
          </p:cNvSpPr>
          <p:nvPr/>
        </p:nvSpPr>
        <p:spPr bwMode="auto">
          <a:xfrm>
            <a:off x="685800" y="2209800"/>
            <a:ext cx="1924050" cy="581025"/>
          </a:xfrm>
          <a:prstGeom prst="rect">
            <a:avLst/>
          </a:prstGeom>
          <a:noFill/>
          <a:ln w="9525">
            <a:noFill/>
            <a:miter lim="800000"/>
            <a:headEnd/>
            <a:tailEnd/>
          </a:ln>
        </p:spPr>
        <p:txBody>
          <a:bodyPr>
            <a:spAutoFit/>
          </a:bodyPr>
          <a:lstStyle/>
          <a:p>
            <a:r>
              <a:rPr lang="en-US" altLang="zh-CN" sz="1600">
                <a:ea typeface="宋体" pitchFamily="2" charset="-122"/>
              </a:rPr>
              <a:t>PC3 ping gateway</a:t>
            </a:r>
          </a:p>
          <a:p>
            <a:r>
              <a:rPr lang="en-US" altLang="zh-CN" sz="1600">
                <a:ea typeface="宋体" pitchFamily="2" charset="-122"/>
              </a:rPr>
              <a:t>(fa0/1 of Router0)</a:t>
            </a:r>
          </a:p>
        </p:txBody>
      </p:sp>
      <p:sp>
        <p:nvSpPr>
          <p:cNvPr id="16390" name="Line 7"/>
          <p:cNvSpPr>
            <a:spLocks noChangeShapeType="1"/>
          </p:cNvSpPr>
          <p:nvPr/>
        </p:nvSpPr>
        <p:spPr bwMode="auto">
          <a:xfrm>
            <a:off x="2514600" y="2514600"/>
            <a:ext cx="1066800" cy="0"/>
          </a:xfrm>
          <a:prstGeom prst="line">
            <a:avLst/>
          </a:prstGeom>
          <a:noFill/>
          <a:ln w="38100">
            <a:solidFill>
              <a:schemeClr val="tx1"/>
            </a:solidFill>
            <a:round/>
            <a:headEnd/>
            <a:tailEnd type="triangle" w="med" len="med"/>
          </a:ln>
        </p:spPr>
        <p:txBody>
          <a:bodyPr/>
          <a:lstStyle/>
          <a:p>
            <a:endParaRPr lang="en-MY"/>
          </a:p>
        </p:txBody>
      </p:sp>
      <p:sp>
        <p:nvSpPr>
          <p:cNvPr id="16391" name="Text Box 8"/>
          <p:cNvSpPr txBox="1">
            <a:spLocks noChangeArrowheads="1"/>
          </p:cNvSpPr>
          <p:nvPr/>
        </p:nvSpPr>
        <p:spPr bwMode="auto">
          <a:xfrm>
            <a:off x="685800" y="3810000"/>
            <a:ext cx="1924050" cy="336550"/>
          </a:xfrm>
          <a:prstGeom prst="rect">
            <a:avLst/>
          </a:prstGeom>
          <a:noFill/>
          <a:ln w="9525">
            <a:noFill/>
            <a:miter lim="800000"/>
            <a:headEnd/>
            <a:tailEnd/>
          </a:ln>
        </p:spPr>
        <p:txBody>
          <a:bodyPr>
            <a:spAutoFit/>
          </a:bodyPr>
          <a:lstStyle/>
          <a:p>
            <a:r>
              <a:rPr lang="en-US" altLang="zh-CN" sz="1600">
                <a:ea typeface="宋体" pitchFamily="2" charset="-122"/>
              </a:rPr>
              <a:t>PC3 ping PC0</a:t>
            </a:r>
          </a:p>
        </p:txBody>
      </p:sp>
      <p:sp>
        <p:nvSpPr>
          <p:cNvPr id="16392" name="Line 9"/>
          <p:cNvSpPr>
            <a:spLocks noChangeShapeType="1"/>
          </p:cNvSpPr>
          <p:nvPr/>
        </p:nvSpPr>
        <p:spPr bwMode="auto">
          <a:xfrm>
            <a:off x="2209800" y="3962400"/>
            <a:ext cx="1371600" cy="3810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mtClean="0">
                <a:ea typeface="宋体" pitchFamily="2" charset="-122"/>
              </a:rPr>
              <a:t>Requesting Dynamic IP for PC2</a:t>
            </a:r>
            <a:endParaRPr lang="zh-CN" altLang="en-US" smtClean="0">
              <a:ea typeface="宋体" pitchFamily="2" charset="-122"/>
            </a:endParaRPr>
          </a:p>
        </p:txBody>
      </p:sp>
      <p:pic>
        <p:nvPicPr>
          <p:cNvPr id="17411" name="Picture 7"/>
          <p:cNvPicPr>
            <a:picLocks noChangeAspect="1" noChangeArrowheads="1"/>
          </p:cNvPicPr>
          <p:nvPr/>
        </p:nvPicPr>
        <p:blipFill>
          <a:blip r:embed="rId2" cstate="print"/>
          <a:srcRect/>
          <a:stretch>
            <a:fillRect/>
          </a:stretch>
        </p:blipFill>
        <p:spPr bwMode="auto">
          <a:xfrm>
            <a:off x="139700" y="1447800"/>
            <a:ext cx="6145213" cy="4895850"/>
          </a:xfrm>
          <a:prstGeom prst="rect">
            <a:avLst/>
          </a:prstGeom>
          <a:noFill/>
          <a:ln w="9525">
            <a:noFill/>
            <a:miter lim="800000"/>
            <a:headEnd/>
            <a:tailEnd/>
          </a:ln>
        </p:spPr>
      </p:pic>
      <p:pic>
        <p:nvPicPr>
          <p:cNvPr id="17412" name="Picture 8"/>
          <p:cNvPicPr>
            <a:picLocks noChangeAspect="1" noChangeArrowheads="1"/>
          </p:cNvPicPr>
          <p:nvPr/>
        </p:nvPicPr>
        <p:blipFill>
          <a:blip r:embed="rId3" cstate="print"/>
          <a:srcRect/>
          <a:stretch>
            <a:fillRect/>
          </a:stretch>
        </p:blipFill>
        <p:spPr bwMode="auto">
          <a:xfrm>
            <a:off x="5410200" y="3722688"/>
            <a:ext cx="3733800" cy="2138362"/>
          </a:xfrm>
          <a:prstGeom prst="rect">
            <a:avLst/>
          </a:prstGeom>
          <a:noFill/>
          <a:ln w="9525">
            <a:noFill/>
            <a:miter lim="800000"/>
            <a:headEnd/>
            <a:tailEnd/>
          </a:ln>
        </p:spPr>
      </p:pic>
      <p:sp>
        <p:nvSpPr>
          <p:cNvPr id="17413" name="Oval 9"/>
          <p:cNvSpPr>
            <a:spLocks noChangeArrowheads="1"/>
          </p:cNvSpPr>
          <p:nvPr/>
        </p:nvSpPr>
        <p:spPr bwMode="auto">
          <a:xfrm>
            <a:off x="7620000" y="4267200"/>
            <a:ext cx="838200" cy="762000"/>
          </a:xfrm>
          <a:prstGeom prst="ellipse">
            <a:avLst/>
          </a:prstGeom>
          <a:noFill/>
          <a:ln w="9525">
            <a:solidFill>
              <a:schemeClr val="tx1"/>
            </a:solidFill>
            <a:prstDash val="dash"/>
            <a:round/>
            <a:headEnd/>
            <a:tailEnd/>
          </a:ln>
        </p:spPr>
        <p:txBody>
          <a:bodyPr wrap="none" anchor="ctr"/>
          <a:lstStyle/>
          <a:p>
            <a:endParaRPr lang="en-MY"/>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smtClean="0">
                <a:ea typeface="宋体" pitchFamily="2" charset="-122"/>
              </a:rPr>
              <a:t>Launch Web Browser for PC2</a:t>
            </a:r>
          </a:p>
        </p:txBody>
      </p:sp>
      <p:sp>
        <p:nvSpPr>
          <p:cNvPr id="18435" name="Text Box 5"/>
          <p:cNvSpPr txBox="1">
            <a:spLocks noChangeArrowheads="1"/>
          </p:cNvSpPr>
          <p:nvPr/>
        </p:nvSpPr>
        <p:spPr bwMode="auto">
          <a:xfrm>
            <a:off x="7620000" y="2667000"/>
            <a:ext cx="1371600" cy="336550"/>
          </a:xfrm>
          <a:prstGeom prst="rect">
            <a:avLst/>
          </a:prstGeom>
          <a:noFill/>
          <a:ln w="9525">
            <a:noFill/>
            <a:miter lim="800000"/>
            <a:headEnd/>
            <a:tailEnd/>
          </a:ln>
        </p:spPr>
        <p:txBody>
          <a:bodyPr>
            <a:spAutoFit/>
          </a:bodyPr>
          <a:lstStyle/>
          <a:p>
            <a:r>
              <a:rPr lang="en-US" altLang="zh-CN" sz="1600">
                <a:ea typeface="宋体" pitchFamily="2" charset="-122"/>
              </a:rPr>
              <a:t>Click on this</a:t>
            </a:r>
          </a:p>
        </p:txBody>
      </p:sp>
      <p:pic>
        <p:nvPicPr>
          <p:cNvPr id="18436" name="Picture 7"/>
          <p:cNvPicPr>
            <a:picLocks noChangeAspect="1" noChangeArrowheads="1"/>
          </p:cNvPicPr>
          <p:nvPr/>
        </p:nvPicPr>
        <p:blipFill>
          <a:blip r:embed="rId2" cstate="print"/>
          <a:srcRect/>
          <a:stretch>
            <a:fillRect/>
          </a:stretch>
        </p:blipFill>
        <p:spPr bwMode="auto">
          <a:xfrm>
            <a:off x="914400" y="1447800"/>
            <a:ext cx="6126163" cy="4876800"/>
          </a:xfrm>
          <a:prstGeom prst="rect">
            <a:avLst/>
          </a:prstGeom>
          <a:noFill/>
          <a:ln w="9525">
            <a:noFill/>
            <a:miter lim="800000"/>
            <a:headEnd/>
            <a:tailEnd/>
          </a:ln>
        </p:spPr>
      </p:pic>
      <p:sp>
        <p:nvSpPr>
          <p:cNvPr id="18437" name="Line 8"/>
          <p:cNvSpPr>
            <a:spLocks noChangeShapeType="1"/>
          </p:cNvSpPr>
          <p:nvPr/>
        </p:nvSpPr>
        <p:spPr bwMode="auto">
          <a:xfrm flipH="1" flipV="1">
            <a:off x="6629400" y="2819400"/>
            <a:ext cx="990600" cy="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smtClean="0">
                <a:ea typeface="宋体" pitchFamily="2" charset="-122"/>
              </a:rPr>
              <a:t>PC2 Access Web Page in Server1</a:t>
            </a:r>
          </a:p>
        </p:txBody>
      </p:sp>
      <p:sp>
        <p:nvSpPr>
          <p:cNvPr id="19459" name="Rectangle 3"/>
          <p:cNvSpPr>
            <a:spLocks noGrp="1" noChangeArrowheads="1"/>
          </p:cNvSpPr>
          <p:nvPr>
            <p:ph type="body" idx="1"/>
          </p:nvPr>
        </p:nvSpPr>
        <p:spPr>
          <a:xfrm>
            <a:off x="228600" y="1524000"/>
            <a:ext cx="3429000" cy="2743200"/>
          </a:xfrm>
        </p:spPr>
        <p:txBody>
          <a:bodyPr/>
          <a:lstStyle/>
          <a:p>
            <a:pPr eaLnBrk="1" hangingPunct="1">
              <a:lnSpc>
                <a:spcPct val="80000"/>
              </a:lnSpc>
            </a:pPr>
            <a:r>
              <a:rPr lang="en-US" altLang="zh-CN" sz="2000" smtClean="0">
                <a:ea typeface="宋体" pitchFamily="2" charset="-122"/>
              </a:rPr>
              <a:t>PC2 has successfully communicate with the DNS to resolve the domain name </a:t>
            </a:r>
            <a:r>
              <a:rPr lang="en-US" altLang="zh-CN" sz="2000" smtClean="0">
                <a:ea typeface="宋体" pitchFamily="2" charset="-122"/>
                <a:hlinkClick r:id="rId2"/>
              </a:rPr>
              <a:t>www.uccn1003.com</a:t>
            </a:r>
            <a:endParaRPr lang="en-US" altLang="zh-CN" sz="2000" smtClean="0">
              <a:ea typeface="宋体" pitchFamily="2" charset="-122"/>
            </a:endParaRPr>
          </a:p>
          <a:p>
            <a:pPr eaLnBrk="1" hangingPunct="1">
              <a:lnSpc>
                <a:spcPct val="80000"/>
              </a:lnSpc>
              <a:buFontTx/>
              <a:buNone/>
            </a:pPr>
            <a:endParaRPr lang="en-US" altLang="zh-CN" sz="2000" smtClean="0">
              <a:ea typeface="宋体" pitchFamily="2" charset="-122"/>
            </a:endParaRPr>
          </a:p>
          <a:p>
            <a:pPr eaLnBrk="1" hangingPunct="1">
              <a:lnSpc>
                <a:spcPct val="80000"/>
              </a:lnSpc>
            </a:pPr>
            <a:r>
              <a:rPr lang="en-US" altLang="zh-CN" sz="2000" smtClean="0">
                <a:ea typeface="宋体" pitchFamily="2" charset="-122"/>
              </a:rPr>
              <a:t>PC2 has successfully access the web page hosted in 192.168.2.1 (Server1)</a:t>
            </a:r>
          </a:p>
        </p:txBody>
      </p:sp>
      <p:pic>
        <p:nvPicPr>
          <p:cNvPr id="19460" name="Picture 6"/>
          <p:cNvPicPr>
            <a:picLocks noChangeAspect="1" noChangeArrowheads="1"/>
          </p:cNvPicPr>
          <p:nvPr/>
        </p:nvPicPr>
        <p:blipFill>
          <a:blip r:embed="rId3" cstate="print"/>
          <a:srcRect/>
          <a:stretch>
            <a:fillRect/>
          </a:stretch>
        </p:blipFill>
        <p:spPr bwMode="auto">
          <a:xfrm>
            <a:off x="3352800" y="1524000"/>
            <a:ext cx="5638800" cy="4492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ea typeface="宋体" pitchFamily="2" charset="-122"/>
              </a:rPr>
              <a:t>Switch</a:t>
            </a:r>
          </a:p>
        </p:txBody>
      </p:sp>
      <p:pic>
        <p:nvPicPr>
          <p:cNvPr id="9219" name="Picture 4"/>
          <p:cNvPicPr>
            <a:picLocks noChangeAspect="1" noChangeArrowheads="1"/>
          </p:cNvPicPr>
          <p:nvPr/>
        </p:nvPicPr>
        <p:blipFill>
          <a:blip r:embed="rId2" cstate="print"/>
          <a:srcRect/>
          <a:stretch>
            <a:fillRect/>
          </a:stretch>
        </p:blipFill>
        <p:spPr bwMode="auto">
          <a:xfrm>
            <a:off x="1066800" y="1524000"/>
            <a:ext cx="7162800" cy="4662488"/>
          </a:xfrm>
          <a:prstGeom prst="rect">
            <a:avLst/>
          </a:prstGeom>
          <a:noFill/>
          <a:ln w="9525">
            <a:noFill/>
            <a:miter lim="800000"/>
            <a:headEnd/>
            <a:tailEnd/>
          </a:ln>
        </p:spPr>
      </p:pic>
      <p:sp>
        <p:nvSpPr>
          <p:cNvPr id="9220" name="Line 5"/>
          <p:cNvSpPr>
            <a:spLocks noChangeShapeType="1"/>
          </p:cNvSpPr>
          <p:nvPr/>
        </p:nvSpPr>
        <p:spPr bwMode="auto">
          <a:xfrm flipH="1">
            <a:off x="2514600" y="4822825"/>
            <a:ext cx="533400" cy="815975"/>
          </a:xfrm>
          <a:prstGeom prst="line">
            <a:avLst/>
          </a:prstGeom>
          <a:noFill/>
          <a:ln w="38100">
            <a:solidFill>
              <a:schemeClr val="tx1"/>
            </a:solidFill>
            <a:round/>
            <a:headEnd/>
            <a:tailEnd type="triangle" w="med" len="med"/>
          </a:ln>
        </p:spPr>
        <p:txBody>
          <a:bodyPr/>
          <a:lstStyle/>
          <a:p>
            <a:endParaRPr lang="en-MY"/>
          </a:p>
        </p:txBody>
      </p:sp>
      <p:sp>
        <p:nvSpPr>
          <p:cNvPr id="9221" name="Text Box 6"/>
          <p:cNvSpPr txBox="1">
            <a:spLocks noChangeArrowheads="1"/>
          </p:cNvSpPr>
          <p:nvPr/>
        </p:nvSpPr>
        <p:spPr bwMode="auto">
          <a:xfrm>
            <a:off x="2438400" y="4267200"/>
            <a:ext cx="3390900" cy="581025"/>
          </a:xfrm>
          <a:prstGeom prst="rect">
            <a:avLst/>
          </a:prstGeom>
          <a:noFill/>
          <a:ln w="9525">
            <a:noFill/>
            <a:miter lim="800000"/>
            <a:headEnd/>
            <a:tailEnd/>
          </a:ln>
        </p:spPr>
        <p:txBody>
          <a:bodyPr wrap="none">
            <a:spAutoFit/>
          </a:bodyPr>
          <a:lstStyle/>
          <a:p>
            <a:r>
              <a:rPr lang="en-US" altLang="zh-CN" sz="1600">
                <a:ea typeface="宋体" pitchFamily="2" charset="-122"/>
              </a:rPr>
              <a:t>2. Left click on “2950-24” </a:t>
            </a:r>
          </a:p>
          <a:p>
            <a:r>
              <a:rPr lang="en-US" altLang="zh-CN" sz="1600">
                <a:ea typeface="宋体" pitchFamily="2" charset="-122"/>
              </a:rPr>
              <a:t>and drag this switch into workspace</a:t>
            </a:r>
          </a:p>
        </p:txBody>
      </p:sp>
      <p:sp>
        <p:nvSpPr>
          <p:cNvPr id="9222" name="Line 7"/>
          <p:cNvSpPr>
            <a:spLocks noChangeShapeType="1"/>
          </p:cNvSpPr>
          <p:nvPr/>
        </p:nvSpPr>
        <p:spPr bwMode="auto">
          <a:xfrm>
            <a:off x="1524000" y="4953000"/>
            <a:ext cx="0" cy="609600"/>
          </a:xfrm>
          <a:prstGeom prst="line">
            <a:avLst/>
          </a:prstGeom>
          <a:noFill/>
          <a:ln w="38100">
            <a:solidFill>
              <a:schemeClr val="tx1"/>
            </a:solidFill>
            <a:round/>
            <a:headEnd/>
            <a:tailEnd type="triangle" w="med" len="med"/>
          </a:ln>
        </p:spPr>
        <p:txBody>
          <a:bodyPr/>
          <a:lstStyle/>
          <a:p>
            <a:endParaRPr lang="en-MY"/>
          </a:p>
        </p:txBody>
      </p:sp>
      <p:sp>
        <p:nvSpPr>
          <p:cNvPr id="9223" name="Text Box 8"/>
          <p:cNvSpPr txBox="1">
            <a:spLocks noChangeArrowheads="1"/>
          </p:cNvSpPr>
          <p:nvPr/>
        </p:nvSpPr>
        <p:spPr bwMode="auto">
          <a:xfrm>
            <a:off x="304800" y="4343400"/>
            <a:ext cx="1698625" cy="581025"/>
          </a:xfrm>
          <a:prstGeom prst="rect">
            <a:avLst/>
          </a:prstGeom>
          <a:noFill/>
          <a:ln w="9525">
            <a:noFill/>
            <a:miter lim="800000"/>
            <a:headEnd/>
            <a:tailEnd/>
          </a:ln>
        </p:spPr>
        <p:txBody>
          <a:bodyPr wrap="none">
            <a:spAutoFit/>
          </a:bodyPr>
          <a:lstStyle/>
          <a:p>
            <a:r>
              <a:rPr lang="en-US" altLang="zh-CN" sz="1600">
                <a:ea typeface="宋体" pitchFamily="2" charset="-122"/>
              </a:rPr>
              <a:t>1.Click here first</a:t>
            </a:r>
          </a:p>
          <a:p>
            <a:r>
              <a:rPr lang="en-US" altLang="zh-CN" sz="1600">
                <a:ea typeface="宋体" pitchFamily="2" charset="-122"/>
              </a:rPr>
              <a:t>to get “Switches”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smtClean="0">
                <a:ea typeface="宋体" pitchFamily="2" charset="-122"/>
              </a:rPr>
              <a:t>PC1 Access Web Page in Server1</a:t>
            </a:r>
          </a:p>
        </p:txBody>
      </p:sp>
      <p:sp>
        <p:nvSpPr>
          <p:cNvPr id="20483" name="Rectangle 3"/>
          <p:cNvSpPr>
            <a:spLocks noGrp="1" noChangeArrowheads="1"/>
          </p:cNvSpPr>
          <p:nvPr>
            <p:ph type="body" idx="1"/>
          </p:nvPr>
        </p:nvSpPr>
        <p:spPr>
          <a:xfrm>
            <a:off x="5257800" y="1524000"/>
            <a:ext cx="3886200" cy="2057400"/>
          </a:xfrm>
        </p:spPr>
        <p:txBody>
          <a:bodyPr/>
          <a:lstStyle/>
          <a:p>
            <a:pPr eaLnBrk="1" hangingPunct="1">
              <a:lnSpc>
                <a:spcPct val="80000"/>
              </a:lnSpc>
            </a:pPr>
            <a:r>
              <a:rPr lang="en-US" altLang="zh-CN" sz="2400" smtClean="0">
                <a:ea typeface="宋体" pitchFamily="2" charset="-122"/>
              </a:rPr>
              <a:t>PC1 unsuccessfully access the web page since the hostname is unresolved.</a:t>
            </a:r>
          </a:p>
          <a:p>
            <a:pPr eaLnBrk="1" hangingPunct="1">
              <a:lnSpc>
                <a:spcPct val="80000"/>
              </a:lnSpc>
            </a:pPr>
            <a:r>
              <a:rPr lang="en-US" altLang="zh-CN" sz="2400" smtClean="0">
                <a:ea typeface="宋体" pitchFamily="2" charset="-122"/>
              </a:rPr>
              <a:t>Need to troubleshoot the DNS mechanism…</a:t>
            </a:r>
          </a:p>
        </p:txBody>
      </p:sp>
      <p:pic>
        <p:nvPicPr>
          <p:cNvPr id="20484" name="Picture 4"/>
          <p:cNvPicPr>
            <a:picLocks noChangeAspect="1" noChangeArrowheads="1"/>
          </p:cNvPicPr>
          <p:nvPr/>
        </p:nvPicPr>
        <p:blipFill>
          <a:blip r:embed="rId2" cstate="print"/>
          <a:srcRect/>
          <a:stretch>
            <a:fillRect/>
          </a:stretch>
        </p:blipFill>
        <p:spPr bwMode="auto">
          <a:xfrm>
            <a:off x="0" y="1627188"/>
            <a:ext cx="5181600" cy="4529137"/>
          </a:xfrm>
          <a:prstGeom prst="rect">
            <a:avLst/>
          </a:prstGeom>
          <a:noFill/>
          <a:ln w="9525">
            <a:noFill/>
            <a:miter lim="800000"/>
            <a:headEnd/>
            <a:tailEnd/>
          </a:ln>
        </p:spPr>
      </p:pic>
      <p:pic>
        <p:nvPicPr>
          <p:cNvPr id="20485" name="Picture 5"/>
          <p:cNvPicPr>
            <a:picLocks noChangeAspect="1" noChangeArrowheads="1"/>
          </p:cNvPicPr>
          <p:nvPr/>
        </p:nvPicPr>
        <p:blipFill>
          <a:blip r:embed="rId3" cstate="print"/>
          <a:srcRect/>
          <a:stretch>
            <a:fillRect/>
          </a:stretch>
        </p:blipFill>
        <p:spPr bwMode="auto">
          <a:xfrm>
            <a:off x="5181600" y="3984625"/>
            <a:ext cx="3962400" cy="2268538"/>
          </a:xfrm>
          <a:prstGeom prst="rect">
            <a:avLst/>
          </a:prstGeom>
          <a:noFill/>
          <a:ln w="9525">
            <a:noFill/>
            <a:miter lim="800000"/>
            <a:headEnd/>
            <a:tailEnd/>
          </a:ln>
        </p:spPr>
      </p:pic>
      <p:sp>
        <p:nvSpPr>
          <p:cNvPr id="20486" name="Oval 6"/>
          <p:cNvSpPr>
            <a:spLocks noChangeArrowheads="1"/>
          </p:cNvSpPr>
          <p:nvPr/>
        </p:nvSpPr>
        <p:spPr bwMode="auto">
          <a:xfrm>
            <a:off x="6858000" y="4648200"/>
            <a:ext cx="762000" cy="762000"/>
          </a:xfrm>
          <a:prstGeom prst="ellipse">
            <a:avLst/>
          </a:prstGeom>
          <a:noFill/>
          <a:ln w="9525">
            <a:solidFill>
              <a:schemeClr val="tx1"/>
            </a:solidFill>
            <a:prstDash val="dash"/>
            <a:round/>
            <a:headEnd/>
            <a:tailEnd/>
          </a:ln>
        </p:spPr>
        <p:txBody>
          <a:bodyPr wrap="none" anchor="ctr"/>
          <a:lstStyle/>
          <a:p>
            <a:endParaRPr lang="en-MY"/>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smtClean="0">
                <a:ea typeface="宋体" pitchFamily="2" charset="-122"/>
              </a:rPr>
              <a:t>Troubleshoot PC1: ipconfig</a:t>
            </a:r>
          </a:p>
        </p:txBody>
      </p:sp>
      <p:sp>
        <p:nvSpPr>
          <p:cNvPr id="21507" name="Rectangle 3"/>
          <p:cNvSpPr>
            <a:spLocks noGrp="1" noChangeArrowheads="1"/>
          </p:cNvSpPr>
          <p:nvPr>
            <p:ph type="body" idx="1"/>
          </p:nvPr>
        </p:nvSpPr>
        <p:spPr>
          <a:xfrm>
            <a:off x="0" y="1600200"/>
            <a:ext cx="4572000" cy="2743200"/>
          </a:xfrm>
        </p:spPr>
        <p:txBody>
          <a:bodyPr/>
          <a:lstStyle/>
          <a:p>
            <a:pPr eaLnBrk="1" hangingPunct="1">
              <a:lnSpc>
                <a:spcPct val="80000"/>
              </a:lnSpc>
            </a:pPr>
            <a:r>
              <a:rPr lang="en-US" altLang="zh-CN" sz="1800" smtClean="0">
                <a:ea typeface="宋体" pitchFamily="2" charset="-122"/>
              </a:rPr>
              <a:t>Check PC1 with “ipconfig /all”.</a:t>
            </a:r>
          </a:p>
          <a:p>
            <a:pPr eaLnBrk="1" hangingPunct="1">
              <a:lnSpc>
                <a:spcPct val="80000"/>
              </a:lnSpc>
            </a:pPr>
            <a:endParaRPr lang="en-US" altLang="zh-CN" sz="1800" smtClean="0">
              <a:ea typeface="宋体" pitchFamily="2" charset="-122"/>
            </a:endParaRPr>
          </a:p>
          <a:p>
            <a:pPr eaLnBrk="1" hangingPunct="1">
              <a:lnSpc>
                <a:spcPct val="80000"/>
              </a:lnSpc>
            </a:pPr>
            <a:r>
              <a:rPr lang="en-US" altLang="zh-CN" sz="1800" smtClean="0">
                <a:ea typeface="宋体" pitchFamily="2" charset="-122"/>
              </a:rPr>
              <a:t>The DNS IP is missing = 0.0.0.0</a:t>
            </a:r>
          </a:p>
          <a:p>
            <a:pPr eaLnBrk="1" hangingPunct="1">
              <a:lnSpc>
                <a:spcPct val="80000"/>
              </a:lnSpc>
            </a:pPr>
            <a:endParaRPr lang="en-US" altLang="zh-CN" sz="1800" smtClean="0">
              <a:ea typeface="宋体" pitchFamily="2" charset="-122"/>
            </a:endParaRPr>
          </a:p>
          <a:p>
            <a:pPr eaLnBrk="1" hangingPunct="1">
              <a:lnSpc>
                <a:spcPct val="80000"/>
              </a:lnSpc>
            </a:pPr>
            <a:r>
              <a:rPr lang="en-US" altLang="zh-CN" sz="1800" smtClean="0">
                <a:ea typeface="宋体" pitchFamily="2" charset="-122"/>
              </a:rPr>
              <a:t>Check with nslookup =&gt; Not working</a:t>
            </a:r>
          </a:p>
          <a:p>
            <a:pPr eaLnBrk="1" hangingPunct="1">
              <a:lnSpc>
                <a:spcPct val="80000"/>
              </a:lnSpc>
            </a:pPr>
            <a:endParaRPr lang="en-US" altLang="zh-CN" sz="1800" smtClean="0">
              <a:ea typeface="宋体" pitchFamily="2" charset="-122"/>
            </a:endParaRPr>
          </a:p>
          <a:p>
            <a:pPr eaLnBrk="1" hangingPunct="1">
              <a:lnSpc>
                <a:spcPct val="80000"/>
              </a:lnSpc>
            </a:pPr>
            <a:r>
              <a:rPr lang="en-US" altLang="zh-CN" sz="1800" smtClean="0">
                <a:ea typeface="宋体" pitchFamily="2" charset="-122"/>
              </a:rPr>
              <a:t>PC1 is under dynamic IP</a:t>
            </a:r>
          </a:p>
          <a:p>
            <a:pPr eaLnBrk="1" hangingPunct="1">
              <a:lnSpc>
                <a:spcPct val="80000"/>
              </a:lnSpc>
            </a:pPr>
            <a:endParaRPr lang="en-US" altLang="zh-CN" sz="1800" smtClean="0">
              <a:ea typeface="宋体" pitchFamily="2" charset="-122"/>
            </a:endParaRPr>
          </a:p>
          <a:p>
            <a:pPr eaLnBrk="1" hangingPunct="1">
              <a:lnSpc>
                <a:spcPct val="80000"/>
              </a:lnSpc>
            </a:pPr>
            <a:r>
              <a:rPr lang="en-US" altLang="zh-CN" sz="1800" smtClean="0">
                <a:ea typeface="宋体" pitchFamily="2" charset="-122"/>
              </a:rPr>
              <a:t>We need to fix it first on the DHCP server.</a:t>
            </a:r>
          </a:p>
        </p:txBody>
      </p:sp>
      <p:sp>
        <p:nvSpPr>
          <p:cNvPr id="21508" name="Text Box 5"/>
          <p:cNvSpPr txBox="1">
            <a:spLocks noChangeArrowheads="1"/>
          </p:cNvSpPr>
          <p:nvPr/>
        </p:nvSpPr>
        <p:spPr bwMode="auto">
          <a:xfrm>
            <a:off x="228600" y="5257800"/>
            <a:ext cx="3505200" cy="1190625"/>
          </a:xfrm>
          <a:prstGeom prst="rect">
            <a:avLst/>
          </a:prstGeom>
          <a:noFill/>
          <a:ln w="9525">
            <a:noFill/>
            <a:miter lim="800000"/>
            <a:headEnd/>
            <a:tailEnd/>
          </a:ln>
        </p:spPr>
        <p:txBody>
          <a:bodyPr>
            <a:spAutoFit/>
          </a:bodyPr>
          <a:lstStyle/>
          <a:p>
            <a:r>
              <a:rPr lang="en-US" altLang="zh-CN" sz="1800" u="sng">
                <a:ea typeface="宋体" pitchFamily="2" charset="-122"/>
              </a:rPr>
              <a:t>Note: Keep it as a habit that whenever you troubleshoot the network always start with “ipconfig”</a:t>
            </a:r>
          </a:p>
        </p:txBody>
      </p:sp>
      <p:pic>
        <p:nvPicPr>
          <p:cNvPr id="21509" name="Picture 6"/>
          <p:cNvPicPr>
            <a:picLocks noChangeAspect="1" noChangeArrowheads="1"/>
          </p:cNvPicPr>
          <p:nvPr/>
        </p:nvPicPr>
        <p:blipFill>
          <a:blip r:embed="rId2" cstate="print"/>
          <a:srcRect/>
          <a:stretch>
            <a:fillRect/>
          </a:stretch>
        </p:blipFill>
        <p:spPr bwMode="auto">
          <a:xfrm>
            <a:off x="4267200" y="2209800"/>
            <a:ext cx="4724400" cy="3584575"/>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smtClean="0">
                <a:ea typeface="宋体" pitchFamily="2" charset="-122"/>
              </a:rPr>
              <a:t>Fixing the DNS IP in DHCP</a:t>
            </a:r>
          </a:p>
        </p:txBody>
      </p:sp>
      <p:pic>
        <p:nvPicPr>
          <p:cNvPr id="22531" name="Picture 9"/>
          <p:cNvPicPr>
            <a:picLocks noChangeAspect="1" noChangeArrowheads="1"/>
          </p:cNvPicPr>
          <p:nvPr/>
        </p:nvPicPr>
        <p:blipFill>
          <a:blip r:embed="rId2" cstate="print"/>
          <a:srcRect/>
          <a:stretch>
            <a:fillRect/>
          </a:stretch>
        </p:blipFill>
        <p:spPr bwMode="auto">
          <a:xfrm>
            <a:off x="2743200" y="1447800"/>
            <a:ext cx="6126163" cy="4895850"/>
          </a:xfrm>
          <a:prstGeom prst="rect">
            <a:avLst/>
          </a:prstGeom>
          <a:noFill/>
          <a:ln w="9525">
            <a:noFill/>
            <a:miter lim="800000"/>
            <a:headEnd/>
            <a:tailEnd/>
          </a:ln>
        </p:spPr>
      </p:pic>
      <p:sp>
        <p:nvSpPr>
          <p:cNvPr id="22532" name="Oval 10"/>
          <p:cNvSpPr>
            <a:spLocks noChangeArrowheads="1"/>
          </p:cNvSpPr>
          <p:nvPr/>
        </p:nvSpPr>
        <p:spPr bwMode="auto">
          <a:xfrm>
            <a:off x="5287963" y="3200400"/>
            <a:ext cx="1143000" cy="381000"/>
          </a:xfrm>
          <a:prstGeom prst="ellipse">
            <a:avLst/>
          </a:prstGeom>
          <a:noFill/>
          <a:ln w="9525">
            <a:solidFill>
              <a:schemeClr val="tx1"/>
            </a:solidFill>
            <a:prstDash val="dash"/>
            <a:round/>
            <a:headEnd/>
            <a:tailEnd/>
          </a:ln>
        </p:spPr>
        <p:txBody>
          <a:bodyPr wrap="none" anchor="ctr"/>
          <a:lstStyle/>
          <a:p>
            <a:endParaRPr lang="en-MY"/>
          </a:p>
        </p:txBody>
      </p:sp>
      <p:sp>
        <p:nvSpPr>
          <p:cNvPr id="22533" name="Text Box 12"/>
          <p:cNvSpPr txBox="1">
            <a:spLocks noChangeArrowheads="1"/>
          </p:cNvSpPr>
          <p:nvPr/>
        </p:nvSpPr>
        <p:spPr bwMode="auto">
          <a:xfrm>
            <a:off x="304800" y="2971800"/>
            <a:ext cx="2209800" cy="1558925"/>
          </a:xfrm>
          <a:prstGeom prst="rect">
            <a:avLst/>
          </a:prstGeom>
          <a:noFill/>
          <a:ln w="9525">
            <a:noFill/>
            <a:miter lim="800000"/>
            <a:headEnd/>
            <a:tailEnd/>
          </a:ln>
        </p:spPr>
        <p:txBody>
          <a:bodyPr>
            <a:spAutoFit/>
          </a:bodyPr>
          <a:lstStyle/>
          <a:p>
            <a:r>
              <a:rPr lang="en-US" altLang="zh-CN" sz="1600">
                <a:ea typeface="宋体" pitchFamily="2" charset="-122"/>
              </a:rPr>
              <a:t>Change the DNS Server IP from 0.0.0.0 to 192.168.2.1</a:t>
            </a:r>
          </a:p>
          <a:p>
            <a:endParaRPr lang="en-US" altLang="zh-CN" sz="1600">
              <a:ea typeface="宋体" pitchFamily="2" charset="-122"/>
            </a:endParaRPr>
          </a:p>
          <a:p>
            <a:r>
              <a:rPr lang="en-US" altLang="zh-CN" sz="1600">
                <a:ea typeface="宋体" pitchFamily="2" charset="-122"/>
              </a:rPr>
              <a:t>Remember to click</a:t>
            </a:r>
          </a:p>
          <a:p>
            <a:r>
              <a:rPr lang="en-US" altLang="zh-CN" sz="1600">
                <a:ea typeface="宋体" pitchFamily="2" charset="-122"/>
              </a:rPr>
              <a:t>“Save”</a:t>
            </a:r>
          </a:p>
        </p:txBody>
      </p:sp>
      <p:sp>
        <p:nvSpPr>
          <p:cNvPr id="22534" name="Line 13"/>
          <p:cNvSpPr>
            <a:spLocks noChangeShapeType="1"/>
          </p:cNvSpPr>
          <p:nvPr/>
        </p:nvSpPr>
        <p:spPr bwMode="auto">
          <a:xfrm>
            <a:off x="2362200" y="3124200"/>
            <a:ext cx="3048000" cy="2286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smtClean="0">
                <a:ea typeface="宋体" pitchFamily="2" charset="-122"/>
              </a:rPr>
              <a:t>Request New Dynamic IP in PC1</a:t>
            </a:r>
          </a:p>
        </p:txBody>
      </p:sp>
      <p:sp>
        <p:nvSpPr>
          <p:cNvPr id="23555" name="Text Box 5"/>
          <p:cNvSpPr txBox="1">
            <a:spLocks noChangeArrowheads="1"/>
          </p:cNvSpPr>
          <p:nvPr/>
        </p:nvSpPr>
        <p:spPr bwMode="auto">
          <a:xfrm>
            <a:off x="381000" y="2514600"/>
            <a:ext cx="2819400" cy="825500"/>
          </a:xfrm>
          <a:prstGeom prst="rect">
            <a:avLst/>
          </a:prstGeom>
          <a:noFill/>
          <a:ln w="9525">
            <a:noFill/>
            <a:miter lim="800000"/>
            <a:headEnd/>
            <a:tailEnd/>
          </a:ln>
        </p:spPr>
        <p:txBody>
          <a:bodyPr>
            <a:spAutoFit/>
          </a:bodyPr>
          <a:lstStyle/>
          <a:p>
            <a:r>
              <a:rPr lang="en-US" altLang="zh-CN" sz="1600">
                <a:ea typeface="宋体" pitchFamily="2" charset="-122"/>
              </a:rPr>
              <a:t>Check again with nslookup on domain name “www.uccn1003.com”</a:t>
            </a:r>
          </a:p>
        </p:txBody>
      </p:sp>
      <p:sp>
        <p:nvSpPr>
          <p:cNvPr id="23556" name="Line 6"/>
          <p:cNvSpPr>
            <a:spLocks noChangeShapeType="1"/>
          </p:cNvSpPr>
          <p:nvPr/>
        </p:nvSpPr>
        <p:spPr bwMode="auto">
          <a:xfrm>
            <a:off x="2971800" y="2667000"/>
            <a:ext cx="685800" cy="0"/>
          </a:xfrm>
          <a:prstGeom prst="line">
            <a:avLst/>
          </a:prstGeom>
          <a:noFill/>
          <a:ln w="38100">
            <a:solidFill>
              <a:schemeClr val="tx1"/>
            </a:solidFill>
            <a:round/>
            <a:headEnd/>
            <a:tailEnd type="triangle" w="med" len="med"/>
          </a:ln>
        </p:spPr>
        <p:txBody>
          <a:bodyPr/>
          <a:lstStyle/>
          <a:p>
            <a:endParaRPr lang="en-MY"/>
          </a:p>
        </p:txBody>
      </p:sp>
      <p:sp>
        <p:nvSpPr>
          <p:cNvPr id="23557" name="Line 7"/>
          <p:cNvSpPr>
            <a:spLocks noChangeShapeType="1"/>
          </p:cNvSpPr>
          <p:nvPr/>
        </p:nvSpPr>
        <p:spPr bwMode="auto">
          <a:xfrm>
            <a:off x="2971800" y="1524000"/>
            <a:ext cx="685800" cy="0"/>
          </a:xfrm>
          <a:prstGeom prst="line">
            <a:avLst/>
          </a:prstGeom>
          <a:noFill/>
          <a:ln w="38100">
            <a:solidFill>
              <a:schemeClr val="tx1"/>
            </a:solidFill>
            <a:round/>
            <a:headEnd/>
            <a:tailEnd type="triangle" w="med" len="med"/>
          </a:ln>
        </p:spPr>
        <p:txBody>
          <a:bodyPr/>
          <a:lstStyle/>
          <a:p>
            <a:endParaRPr lang="en-MY"/>
          </a:p>
        </p:txBody>
      </p:sp>
      <p:sp>
        <p:nvSpPr>
          <p:cNvPr id="23558" name="Text Box 8"/>
          <p:cNvSpPr txBox="1">
            <a:spLocks noChangeArrowheads="1"/>
          </p:cNvSpPr>
          <p:nvPr/>
        </p:nvSpPr>
        <p:spPr bwMode="auto">
          <a:xfrm>
            <a:off x="914400" y="1371600"/>
            <a:ext cx="2438400" cy="825500"/>
          </a:xfrm>
          <a:prstGeom prst="rect">
            <a:avLst/>
          </a:prstGeom>
          <a:noFill/>
          <a:ln w="9525">
            <a:noFill/>
            <a:miter lim="800000"/>
            <a:headEnd/>
            <a:tailEnd/>
          </a:ln>
        </p:spPr>
        <p:txBody>
          <a:bodyPr>
            <a:spAutoFit/>
          </a:bodyPr>
          <a:lstStyle/>
          <a:p>
            <a:r>
              <a:rPr lang="en-US" altLang="zh-CN" sz="1600">
                <a:ea typeface="宋体" pitchFamily="2" charset="-122"/>
              </a:rPr>
              <a:t>Renew Dynamic IP</a:t>
            </a:r>
          </a:p>
          <a:p>
            <a:r>
              <a:rPr lang="en-US" altLang="zh-CN" sz="1600">
                <a:ea typeface="宋体" pitchFamily="2" charset="-122"/>
              </a:rPr>
              <a:t>Since DNS server IP is added</a:t>
            </a:r>
          </a:p>
        </p:txBody>
      </p:sp>
      <p:sp>
        <p:nvSpPr>
          <p:cNvPr id="23559" name="Line 9"/>
          <p:cNvSpPr>
            <a:spLocks noChangeShapeType="1"/>
          </p:cNvSpPr>
          <p:nvPr/>
        </p:nvSpPr>
        <p:spPr bwMode="auto">
          <a:xfrm>
            <a:off x="2971800" y="4114800"/>
            <a:ext cx="685800" cy="0"/>
          </a:xfrm>
          <a:prstGeom prst="line">
            <a:avLst/>
          </a:prstGeom>
          <a:noFill/>
          <a:ln w="38100">
            <a:solidFill>
              <a:schemeClr val="tx1"/>
            </a:solidFill>
            <a:round/>
            <a:headEnd/>
            <a:tailEnd type="triangle" w="med" len="med"/>
          </a:ln>
        </p:spPr>
        <p:txBody>
          <a:bodyPr/>
          <a:lstStyle/>
          <a:p>
            <a:endParaRPr lang="en-MY"/>
          </a:p>
        </p:txBody>
      </p:sp>
      <p:sp>
        <p:nvSpPr>
          <p:cNvPr id="23560" name="Text Box 10"/>
          <p:cNvSpPr txBox="1">
            <a:spLocks noChangeArrowheads="1"/>
          </p:cNvSpPr>
          <p:nvPr/>
        </p:nvSpPr>
        <p:spPr bwMode="auto">
          <a:xfrm>
            <a:off x="762000" y="3962400"/>
            <a:ext cx="2438400" cy="336550"/>
          </a:xfrm>
          <a:prstGeom prst="rect">
            <a:avLst/>
          </a:prstGeom>
          <a:noFill/>
          <a:ln w="9525">
            <a:noFill/>
            <a:miter lim="800000"/>
            <a:headEnd/>
            <a:tailEnd/>
          </a:ln>
        </p:spPr>
        <p:txBody>
          <a:bodyPr>
            <a:spAutoFit/>
          </a:bodyPr>
          <a:lstStyle/>
          <a:p>
            <a:r>
              <a:rPr lang="en-US" altLang="zh-CN" sz="1600">
                <a:ea typeface="宋体" pitchFamily="2" charset="-122"/>
              </a:rPr>
              <a:t>PC1 ping web server</a:t>
            </a:r>
          </a:p>
        </p:txBody>
      </p:sp>
      <p:pic>
        <p:nvPicPr>
          <p:cNvPr id="23561" name="Picture 12"/>
          <p:cNvPicPr>
            <a:picLocks noChangeAspect="1" noChangeArrowheads="1"/>
          </p:cNvPicPr>
          <p:nvPr/>
        </p:nvPicPr>
        <p:blipFill>
          <a:blip r:embed="rId2" cstate="print"/>
          <a:srcRect/>
          <a:stretch>
            <a:fillRect/>
          </a:stretch>
        </p:blipFill>
        <p:spPr bwMode="auto">
          <a:xfrm>
            <a:off x="3810000" y="1447800"/>
            <a:ext cx="4433888" cy="480060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smtClean="0">
                <a:ea typeface="宋体" pitchFamily="2" charset="-122"/>
              </a:rPr>
              <a:t>Launch Web Browser in PC1</a:t>
            </a:r>
          </a:p>
        </p:txBody>
      </p:sp>
      <p:sp>
        <p:nvSpPr>
          <p:cNvPr id="24579" name="Rectangle 3"/>
          <p:cNvSpPr>
            <a:spLocks noGrp="1" noChangeArrowheads="1"/>
          </p:cNvSpPr>
          <p:nvPr>
            <p:ph type="body" idx="1"/>
          </p:nvPr>
        </p:nvSpPr>
        <p:spPr>
          <a:xfrm>
            <a:off x="0" y="1676400"/>
            <a:ext cx="3276600" cy="1524000"/>
          </a:xfrm>
        </p:spPr>
        <p:txBody>
          <a:bodyPr/>
          <a:lstStyle/>
          <a:p>
            <a:pPr eaLnBrk="1" hangingPunct="1">
              <a:lnSpc>
                <a:spcPct val="90000"/>
              </a:lnSpc>
            </a:pPr>
            <a:r>
              <a:rPr lang="en-US" altLang="zh-CN" sz="2400" smtClean="0">
                <a:ea typeface="宋体" pitchFamily="2" charset="-122"/>
              </a:rPr>
              <a:t>PC1 Successfully access web page </a:t>
            </a:r>
            <a:r>
              <a:rPr lang="en-US" altLang="zh-CN" sz="2400" smtClean="0">
                <a:ea typeface="宋体" pitchFamily="2" charset="-122"/>
                <a:hlinkClick r:id="rId2"/>
              </a:rPr>
              <a:t>www.uccn1003.com</a:t>
            </a:r>
            <a:endParaRPr lang="en-US" altLang="zh-CN" sz="2400" smtClean="0">
              <a:ea typeface="宋体" pitchFamily="2" charset="-122"/>
            </a:endParaRPr>
          </a:p>
          <a:p>
            <a:pPr eaLnBrk="1" hangingPunct="1">
              <a:lnSpc>
                <a:spcPct val="90000"/>
              </a:lnSpc>
              <a:buFontTx/>
              <a:buNone/>
            </a:pPr>
            <a:endParaRPr lang="en-US" altLang="zh-CN" sz="2400" smtClean="0">
              <a:ea typeface="宋体" pitchFamily="2" charset="-122"/>
            </a:endParaRPr>
          </a:p>
        </p:txBody>
      </p:sp>
      <p:pic>
        <p:nvPicPr>
          <p:cNvPr id="24580" name="Picture 5"/>
          <p:cNvPicPr>
            <a:picLocks noChangeAspect="1" noChangeArrowheads="1"/>
          </p:cNvPicPr>
          <p:nvPr/>
        </p:nvPicPr>
        <p:blipFill>
          <a:blip r:embed="rId3" cstate="print"/>
          <a:srcRect/>
          <a:stretch>
            <a:fillRect/>
          </a:stretch>
        </p:blipFill>
        <p:spPr bwMode="auto">
          <a:xfrm>
            <a:off x="3352800" y="1295400"/>
            <a:ext cx="5600700" cy="4943475"/>
          </a:xfrm>
          <a:prstGeom prst="rect">
            <a:avLst/>
          </a:prstGeom>
          <a:noFill/>
          <a:ln w="9525">
            <a:noFill/>
            <a:miter lim="800000"/>
            <a:headEnd/>
            <a:tailEnd/>
          </a:ln>
        </p:spPr>
      </p:pic>
      <p:pic>
        <p:nvPicPr>
          <p:cNvPr id="24581" name="Picture 6"/>
          <p:cNvPicPr>
            <a:picLocks noChangeAspect="1" noChangeArrowheads="1"/>
          </p:cNvPicPr>
          <p:nvPr/>
        </p:nvPicPr>
        <p:blipFill>
          <a:blip r:embed="rId4" cstate="print"/>
          <a:srcRect/>
          <a:stretch>
            <a:fillRect/>
          </a:stretch>
        </p:blipFill>
        <p:spPr bwMode="auto">
          <a:xfrm>
            <a:off x="228600" y="4038600"/>
            <a:ext cx="3962400" cy="2268538"/>
          </a:xfrm>
          <a:prstGeom prst="rect">
            <a:avLst/>
          </a:prstGeom>
          <a:noFill/>
          <a:ln w="9525">
            <a:noFill/>
            <a:miter lim="800000"/>
            <a:headEnd/>
            <a:tailEnd/>
          </a:ln>
        </p:spPr>
      </p:pic>
      <p:sp>
        <p:nvSpPr>
          <p:cNvPr id="24582" name="Oval 7"/>
          <p:cNvSpPr>
            <a:spLocks noChangeArrowheads="1"/>
          </p:cNvSpPr>
          <p:nvPr/>
        </p:nvSpPr>
        <p:spPr bwMode="auto">
          <a:xfrm>
            <a:off x="1905000" y="4702175"/>
            <a:ext cx="762000" cy="762000"/>
          </a:xfrm>
          <a:prstGeom prst="ellipse">
            <a:avLst/>
          </a:prstGeom>
          <a:noFill/>
          <a:ln w="9525">
            <a:solidFill>
              <a:schemeClr val="tx1"/>
            </a:solidFill>
            <a:prstDash val="dash"/>
            <a:round/>
            <a:headEnd/>
            <a:tailEnd/>
          </a:ln>
        </p:spPr>
        <p:txBody>
          <a:bodyPr wrap="none" anchor="ctr"/>
          <a:lstStyle/>
          <a:p>
            <a:endParaRPr lang="en-MY"/>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mtClean="0">
                <a:ea typeface="宋体" pitchFamily="2" charset="-122"/>
              </a:rPr>
              <a:t>PC0 and DNS</a:t>
            </a:r>
          </a:p>
        </p:txBody>
      </p:sp>
      <p:sp>
        <p:nvSpPr>
          <p:cNvPr id="25603" name="Rectangle 3"/>
          <p:cNvSpPr>
            <a:spLocks noGrp="1" noChangeArrowheads="1"/>
          </p:cNvSpPr>
          <p:nvPr>
            <p:ph type="body" idx="1"/>
          </p:nvPr>
        </p:nvSpPr>
        <p:spPr>
          <a:xfrm>
            <a:off x="304800" y="1600200"/>
            <a:ext cx="4267200" cy="2133600"/>
          </a:xfrm>
        </p:spPr>
        <p:txBody>
          <a:bodyPr/>
          <a:lstStyle/>
          <a:p>
            <a:pPr eaLnBrk="1" hangingPunct="1">
              <a:lnSpc>
                <a:spcPct val="80000"/>
              </a:lnSpc>
            </a:pPr>
            <a:r>
              <a:rPr lang="en-US" altLang="zh-CN" sz="2000" smtClean="0">
                <a:ea typeface="宋体" pitchFamily="2" charset="-122"/>
              </a:rPr>
              <a:t>Though PC0 can ping DNS, this does not mean you can resolved hostname in the web browser.</a:t>
            </a:r>
          </a:p>
          <a:p>
            <a:pPr lvl="1" eaLnBrk="1" hangingPunct="1">
              <a:lnSpc>
                <a:spcPct val="80000"/>
              </a:lnSpc>
            </a:pPr>
            <a:r>
              <a:rPr lang="en-US" altLang="zh-CN" sz="1800" smtClean="0">
                <a:ea typeface="宋体" pitchFamily="2" charset="-122"/>
              </a:rPr>
              <a:t>Since PC0 doesn’t have the DNS server IP.</a:t>
            </a:r>
          </a:p>
          <a:p>
            <a:pPr lvl="1" eaLnBrk="1" hangingPunct="1">
              <a:lnSpc>
                <a:spcPct val="80000"/>
              </a:lnSpc>
              <a:buFontTx/>
              <a:buNone/>
            </a:pPr>
            <a:endParaRPr lang="en-US" altLang="zh-CN" sz="1800" smtClean="0">
              <a:ea typeface="宋体" pitchFamily="2" charset="-122"/>
            </a:endParaRPr>
          </a:p>
          <a:p>
            <a:pPr eaLnBrk="1" hangingPunct="1">
              <a:lnSpc>
                <a:spcPct val="80000"/>
              </a:lnSpc>
            </a:pPr>
            <a:r>
              <a:rPr lang="en-US" altLang="zh-CN" sz="2000" smtClean="0">
                <a:ea typeface="宋体" pitchFamily="2" charset="-122"/>
              </a:rPr>
              <a:t>PC0 is set under static IP.</a:t>
            </a:r>
          </a:p>
        </p:txBody>
      </p:sp>
      <p:pic>
        <p:nvPicPr>
          <p:cNvPr id="25604" name="Picture 5"/>
          <p:cNvPicPr>
            <a:picLocks noChangeAspect="1" noChangeArrowheads="1"/>
          </p:cNvPicPr>
          <p:nvPr/>
        </p:nvPicPr>
        <p:blipFill>
          <a:blip r:embed="rId2" cstate="print"/>
          <a:srcRect/>
          <a:stretch>
            <a:fillRect/>
          </a:stretch>
        </p:blipFill>
        <p:spPr bwMode="auto">
          <a:xfrm>
            <a:off x="4724400" y="1447800"/>
            <a:ext cx="4257675" cy="4533900"/>
          </a:xfrm>
          <a:prstGeom prst="rect">
            <a:avLst/>
          </a:prstGeom>
          <a:noFill/>
          <a:ln w="9525">
            <a:noFill/>
            <a:miter lim="800000"/>
            <a:headEnd/>
            <a:tailEnd/>
          </a:ln>
        </p:spPr>
      </p:pic>
      <p:pic>
        <p:nvPicPr>
          <p:cNvPr id="25605" name="Picture 6"/>
          <p:cNvPicPr>
            <a:picLocks noChangeAspect="1" noChangeArrowheads="1"/>
          </p:cNvPicPr>
          <p:nvPr/>
        </p:nvPicPr>
        <p:blipFill>
          <a:blip r:embed="rId3" cstate="print"/>
          <a:srcRect/>
          <a:stretch>
            <a:fillRect/>
          </a:stretch>
        </p:blipFill>
        <p:spPr bwMode="auto">
          <a:xfrm>
            <a:off x="685800" y="4191000"/>
            <a:ext cx="3962400" cy="2268538"/>
          </a:xfrm>
          <a:prstGeom prst="rect">
            <a:avLst/>
          </a:prstGeom>
          <a:noFill/>
          <a:ln w="9525">
            <a:noFill/>
            <a:miter lim="800000"/>
            <a:headEnd/>
            <a:tailEnd/>
          </a:ln>
        </p:spPr>
      </p:pic>
      <p:sp>
        <p:nvSpPr>
          <p:cNvPr id="25606" name="Oval 7"/>
          <p:cNvSpPr>
            <a:spLocks noChangeArrowheads="1"/>
          </p:cNvSpPr>
          <p:nvPr/>
        </p:nvSpPr>
        <p:spPr bwMode="auto">
          <a:xfrm>
            <a:off x="685800" y="4854575"/>
            <a:ext cx="762000" cy="762000"/>
          </a:xfrm>
          <a:prstGeom prst="ellipse">
            <a:avLst/>
          </a:prstGeom>
          <a:noFill/>
          <a:ln w="9525">
            <a:solidFill>
              <a:schemeClr val="tx1"/>
            </a:solidFill>
            <a:prstDash val="dash"/>
            <a:round/>
            <a:headEnd/>
            <a:tailEnd/>
          </a:ln>
        </p:spPr>
        <p:txBody>
          <a:bodyPr wrap="none" anchor="ctr"/>
          <a:lstStyle/>
          <a:p>
            <a:endParaRPr lang="en-MY"/>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smtClean="0">
                <a:ea typeface="宋体" pitchFamily="2" charset="-122"/>
              </a:rPr>
              <a:t>Launch Web Browser in PC0</a:t>
            </a:r>
            <a:endParaRPr lang="zh-CN" altLang="en-US" smtClean="0">
              <a:ea typeface="宋体" pitchFamily="2" charset="-122"/>
            </a:endParaRPr>
          </a:p>
        </p:txBody>
      </p:sp>
      <p:pic>
        <p:nvPicPr>
          <p:cNvPr id="26627" name="Picture 4"/>
          <p:cNvPicPr>
            <a:picLocks noChangeAspect="1" noChangeArrowheads="1"/>
          </p:cNvPicPr>
          <p:nvPr/>
        </p:nvPicPr>
        <p:blipFill>
          <a:blip r:embed="rId2" cstate="print"/>
          <a:srcRect/>
          <a:stretch>
            <a:fillRect/>
          </a:stretch>
        </p:blipFill>
        <p:spPr bwMode="auto">
          <a:xfrm>
            <a:off x="152400" y="1219200"/>
            <a:ext cx="6145213" cy="5334000"/>
          </a:xfrm>
          <a:prstGeom prst="rect">
            <a:avLst/>
          </a:prstGeom>
          <a:noFill/>
          <a:ln w="9525">
            <a:noFill/>
            <a:miter lim="800000"/>
            <a:headEnd/>
            <a:tailEnd/>
          </a:ln>
        </p:spPr>
      </p:pic>
      <p:pic>
        <p:nvPicPr>
          <p:cNvPr id="26628" name="Picture 5"/>
          <p:cNvPicPr>
            <a:picLocks noChangeAspect="1" noChangeArrowheads="1"/>
          </p:cNvPicPr>
          <p:nvPr/>
        </p:nvPicPr>
        <p:blipFill>
          <a:blip r:embed="rId3" cstate="print"/>
          <a:srcRect/>
          <a:stretch>
            <a:fillRect/>
          </a:stretch>
        </p:blipFill>
        <p:spPr bwMode="auto">
          <a:xfrm>
            <a:off x="4933950" y="2590800"/>
            <a:ext cx="4210050" cy="3673475"/>
          </a:xfrm>
          <a:prstGeom prst="rect">
            <a:avLst/>
          </a:prstGeom>
          <a:noFill/>
          <a:ln w="9525">
            <a:noFill/>
            <a:miter lim="800000"/>
            <a:headEnd/>
            <a:tailEnd/>
          </a:ln>
        </p:spPr>
      </p:pic>
      <p:sp>
        <p:nvSpPr>
          <p:cNvPr id="26629" name="Oval 6"/>
          <p:cNvSpPr>
            <a:spLocks noChangeArrowheads="1"/>
          </p:cNvSpPr>
          <p:nvPr/>
        </p:nvSpPr>
        <p:spPr bwMode="auto">
          <a:xfrm>
            <a:off x="1752600" y="4038600"/>
            <a:ext cx="1219200" cy="381000"/>
          </a:xfrm>
          <a:prstGeom prst="ellipse">
            <a:avLst/>
          </a:prstGeom>
          <a:noFill/>
          <a:ln w="9525">
            <a:solidFill>
              <a:schemeClr val="tx1"/>
            </a:solidFill>
            <a:prstDash val="dash"/>
            <a:round/>
            <a:headEnd/>
            <a:tailEnd/>
          </a:ln>
        </p:spPr>
        <p:txBody>
          <a:bodyPr wrap="none" anchor="ctr"/>
          <a:lstStyle/>
          <a:p>
            <a:endParaRPr lang="en-MY"/>
          </a:p>
        </p:txBody>
      </p:sp>
      <p:sp>
        <p:nvSpPr>
          <p:cNvPr id="26630" name="Text Box 7"/>
          <p:cNvSpPr txBox="1">
            <a:spLocks noChangeArrowheads="1"/>
          </p:cNvSpPr>
          <p:nvPr/>
        </p:nvSpPr>
        <p:spPr bwMode="auto">
          <a:xfrm>
            <a:off x="1524000" y="4953000"/>
            <a:ext cx="2057400" cy="336550"/>
          </a:xfrm>
          <a:prstGeom prst="rect">
            <a:avLst/>
          </a:prstGeom>
          <a:noFill/>
          <a:ln w="9525">
            <a:noFill/>
            <a:miter lim="800000"/>
            <a:headEnd/>
            <a:tailEnd/>
          </a:ln>
        </p:spPr>
        <p:txBody>
          <a:bodyPr>
            <a:spAutoFit/>
          </a:bodyPr>
          <a:lstStyle/>
          <a:p>
            <a:r>
              <a:rPr lang="en-US" altLang="zh-CN" sz="1600">
                <a:ea typeface="宋体" pitchFamily="2" charset="-122"/>
              </a:rPr>
              <a:t>Key in the DNS IP</a:t>
            </a:r>
          </a:p>
        </p:txBody>
      </p:sp>
      <p:sp>
        <p:nvSpPr>
          <p:cNvPr id="26631" name="Line 8"/>
          <p:cNvSpPr>
            <a:spLocks noChangeShapeType="1"/>
          </p:cNvSpPr>
          <p:nvPr/>
        </p:nvSpPr>
        <p:spPr bwMode="auto">
          <a:xfrm flipV="1">
            <a:off x="2362200" y="4419600"/>
            <a:ext cx="0" cy="533400"/>
          </a:xfrm>
          <a:prstGeom prst="line">
            <a:avLst/>
          </a:prstGeom>
          <a:noFill/>
          <a:ln w="38100">
            <a:solidFill>
              <a:schemeClr val="tx1"/>
            </a:solidFill>
            <a:round/>
            <a:headEnd/>
            <a:tailEnd type="triangle" w="med" len="med"/>
          </a:ln>
        </p:spPr>
        <p:txBody>
          <a:bodyPr/>
          <a:lstStyle/>
          <a:p>
            <a:endParaRPr lang="en-MY"/>
          </a:p>
        </p:txBody>
      </p:sp>
      <p:sp>
        <p:nvSpPr>
          <p:cNvPr id="26632" name="Text Box 9"/>
          <p:cNvSpPr txBox="1">
            <a:spLocks noChangeArrowheads="1"/>
          </p:cNvSpPr>
          <p:nvPr/>
        </p:nvSpPr>
        <p:spPr bwMode="auto">
          <a:xfrm>
            <a:off x="5867400" y="4648200"/>
            <a:ext cx="1447800" cy="336550"/>
          </a:xfrm>
          <a:prstGeom prst="rect">
            <a:avLst/>
          </a:prstGeom>
          <a:noFill/>
          <a:ln w="9525">
            <a:noFill/>
            <a:miter lim="800000"/>
            <a:headEnd/>
            <a:tailEnd/>
          </a:ln>
        </p:spPr>
        <p:txBody>
          <a:bodyPr>
            <a:spAutoFit/>
          </a:bodyPr>
          <a:lstStyle/>
          <a:p>
            <a:r>
              <a:rPr lang="en-US" altLang="zh-CN" sz="1600">
                <a:ea typeface="宋体" pitchFamily="2" charset="-122"/>
              </a:rPr>
              <a:t>Successful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431800" y="2438400"/>
            <a:ext cx="8610600" cy="838200"/>
          </a:xfrm>
        </p:spPr>
        <p:txBody>
          <a:bodyPr/>
          <a:lstStyle/>
          <a:p>
            <a:pPr eaLnBrk="1" hangingPunct="1"/>
            <a:r>
              <a:rPr lang="en-US" altLang="zh-CN" sz="4000" dirty="0" smtClean="0">
                <a:solidFill>
                  <a:schemeClr val="accent2"/>
                </a:solidFill>
                <a:ea typeface="宋体" pitchFamily="2" charset="-122"/>
              </a:rPr>
              <a:t>LAN Design Issues</a:t>
            </a:r>
          </a:p>
        </p:txBody>
      </p:sp>
      <p:sp>
        <p:nvSpPr>
          <p:cNvPr id="3075" name="Rectangle 5"/>
          <p:cNvSpPr>
            <a:spLocks noGrp="1" noChangeArrowheads="1"/>
          </p:cNvSpPr>
          <p:nvPr>
            <p:ph type="subTitle" idx="1"/>
          </p:nvPr>
        </p:nvSpPr>
        <p:spPr>
          <a:xfrm>
            <a:off x="1447800" y="4038600"/>
            <a:ext cx="6400800" cy="1066800"/>
          </a:xfrm>
        </p:spPr>
        <p:txBody>
          <a:bodyPr/>
          <a:lstStyle/>
          <a:p>
            <a:pPr algn="l" eaLnBrk="1" hangingPunct="1">
              <a:spcBef>
                <a:spcPct val="0"/>
              </a:spcBef>
            </a:pPr>
            <a:r>
              <a:rPr lang="en-MY" altLang="zh-CN" sz="2800" dirty="0" smtClean="0">
                <a:solidFill>
                  <a:srgbClr val="990000"/>
                </a:solidFill>
                <a:ea typeface="宋体" pitchFamily="2" charset="-122"/>
              </a:rPr>
              <a:t>Describing various design issues, principles, and guidelines of LAN, especially on the physical aspect of LAN (e.g. topology, cables, boundary of LAN, etc)</a:t>
            </a:r>
            <a:endParaRPr lang="en-US" altLang="zh-CN" sz="2800" dirty="0" smtClean="0">
              <a:ea typeface="宋体" pitchFamily="2" charset="-122"/>
            </a:endParaRPr>
          </a:p>
        </p:txBody>
      </p:sp>
    </p:spTree>
    <p:extLst>
      <p:ext uri="{BB962C8B-B14F-4D97-AF65-F5344CB8AC3E}">
        <p14:creationId xmlns:p14="http://schemas.microsoft.com/office/powerpoint/2010/main" val="7697902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LAN Design Issues</a:t>
            </a:r>
            <a:endParaRPr lang="en-MY" dirty="0"/>
          </a:p>
        </p:txBody>
      </p:sp>
      <p:sp>
        <p:nvSpPr>
          <p:cNvPr id="3" name="Content Placeholder 2"/>
          <p:cNvSpPr>
            <a:spLocks noGrp="1"/>
          </p:cNvSpPr>
          <p:nvPr>
            <p:ph idx="1"/>
          </p:nvPr>
        </p:nvSpPr>
        <p:spPr/>
        <p:txBody>
          <a:bodyPr/>
          <a:lstStyle/>
          <a:p>
            <a:r>
              <a:rPr lang="en-MY" sz="2400" dirty="0" smtClean="0"/>
              <a:t>There are two aspect of LAN design issues:</a:t>
            </a:r>
          </a:p>
          <a:p>
            <a:pPr lvl="1"/>
            <a:r>
              <a:rPr lang="en-MY" sz="2400" dirty="0" smtClean="0"/>
              <a:t>Physical issues</a:t>
            </a:r>
          </a:p>
          <a:p>
            <a:pPr lvl="1"/>
            <a:r>
              <a:rPr lang="en-MY" sz="2400" dirty="0" smtClean="0"/>
              <a:t>Issues from IP address</a:t>
            </a:r>
          </a:p>
          <a:p>
            <a:r>
              <a:rPr lang="en-MY" sz="2400" dirty="0" smtClean="0"/>
              <a:t>Physical Issues of LAN deals with</a:t>
            </a:r>
          </a:p>
          <a:p>
            <a:pPr lvl="1"/>
            <a:r>
              <a:rPr lang="en-MY" sz="2400" dirty="0" smtClean="0"/>
              <a:t>Network Topology</a:t>
            </a:r>
          </a:p>
          <a:p>
            <a:pPr lvl="1"/>
            <a:r>
              <a:rPr lang="en-MY" sz="2400" dirty="0" smtClean="0"/>
              <a:t>LAN boundary</a:t>
            </a:r>
          </a:p>
          <a:p>
            <a:pPr lvl="1"/>
            <a:r>
              <a:rPr lang="en-MY" sz="2400" dirty="0" smtClean="0"/>
              <a:t>Cables and connecting the equipments</a:t>
            </a:r>
          </a:p>
          <a:p>
            <a:pPr lvl="1"/>
            <a:r>
              <a:rPr lang="en-MY" sz="2400" dirty="0" smtClean="0"/>
              <a:t>Placement of servers/services</a:t>
            </a:r>
          </a:p>
          <a:p>
            <a:r>
              <a:rPr lang="en-MY" sz="2400" dirty="0" smtClean="0"/>
              <a:t>Issues from IP address (Later lecture)</a:t>
            </a:r>
          </a:p>
          <a:p>
            <a:pPr lvl="1"/>
            <a:r>
              <a:rPr lang="en-MY" sz="2400" dirty="0" smtClean="0"/>
              <a:t>IP address design after physical LAN layout</a:t>
            </a:r>
          </a:p>
          <a:p>
            <a:pPr lvl="1"/>
            <a:r>
              <a:rPr lang="en-MY" sz="2400" dirty="0" smtClean="0"/>
              <a:t>IP subnet rules</a:t>
            </a:r>
            <a:endParaRPr lang="en-MY" sz="2400" dirty="0"/>
          </a:p>
        </p:txBody>
      </p:sp>
    </p:spTree>
    <p:extLst>
      <p:ext uri="{BB962C8B-B14F-4D97-AF65-F5344CB8AC3E}">
        <p14:creationId xmlns:p14="http://schemas.microsoft.com/office/powerpoint/2010/main" val="2775591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431800" y="2438400"/>
            <a:ext cx="8610600" cy="838200"/>
          </a:xfrm>
        </p:spPr>
        <p:txBody>
          <a:bodyPr/>
          <a:lstStyle/>
          <a:p>
            <a:pPr eaLnBrk="1" hangingPunct="1"/>
            <a:r>
              <a:rPr lang="en-US" altLang="zh-CN" sz="4000" dirty="0" smtClean="0">
                <a:solidFill>
                  <a:schemeClr val="accent2"/>
                </a:solidFill>
                <a:ea typeface="宋体" pitchFamily="2" charset="-122"/>
              </a:rPr>
              <a:t>Network Topology</a:t>
            </a:r>
          </a:p>
        </p:txBody>
      </p:sp>
    </p:spTree>
    <p:extLst>
      <p:ext uri="{BB962C8B-B14F-4D97-AF65-F5344CB8AC3E}">
        <p14:creationId xmlns:p14="http://schemas.microsoft.com/office/powerpoint/2010/main" val="1050321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smtClean="0">
                <a:ea typeface="宋体" pitchFamily="2" charset="-122"/>
              </a:rPr>
              <a:t>2950-24 Switch</a:t>
            </a:r>
          </a:p>
        </p:txBody>
      </p:sp>
      <p:pic>
        <p:nvPicPr>
          <p:cNvPr id="10243" name="Picture 4"/>
          <p:cNvPicPr>
            <a:picLocks noChangeAspect="1" noChangeArrowheads="1"/>
          </p:cNvPicPr>
          <p:nvPr/>
        </p:nvPicPr>
        <p:blipFill>
          <a:blip r:embed="rId2" cstate="print"/>
          <a:srcRect/>
          <a:stretch>
            <a:fillRect/>
          </a:stretch>
        </p:blipFill>
        <p:spPr bwMode="auto">
          <a:xfrm>
            <a:off x="4495800" y="2362200"/>
            <a:ext cx="4648200" cy="3717925"/>
          </a:xfrm>
          <a:prstGeom prst="rect">
            <a:avLst/>
          </a:prstGeom>
          <a:noFill/>
          <a:ln w="9525">
            <a:noFill/>
            <a:miter lim="800000"/>
            <a:headEnd/>
            <a:tailEnd/>
          </a:ln>
        </p:spPr>
      </p:pic>
      <p:sp>
        <p:nvSpPr>
          <p:cNvPr id="10244" name="Rectangle 5"/>
          <p:cNvSpPr>
            <a:spLocks noGrp="1" noChangeArrowheads="1"/>
          </p:cNvSpPr>
          <p:nvPr>
            <p:ph type="body" idx="1"/>
          </p:nvPr>
        </p:nvSpPr>
        <p:spPr>
          <a:xfrm>
            <a:off x="304800" y="1447800"/>
            <a:ext cx="8534400" cy="2590800"/>
          </a:xfrm>
          <a:noFill/>
        </p:spPr>
        <p:txBody>
          <a:bodyPr/>
          <a:lstStyle/>
          <a:p>
            <a:pPr eaLnBrk="1" hangingPunct="1">
              <a:lnSpc>
                <a:spcPct val="80000"/>
              </a:lnSpc>
            </a:pPr>
            <a:r>
              <a:rPr lang="en-US" altLang="zh-CN" sz="2400" smtClean="0">
                <a:ea typeface="宋体" pitchFamily="2" charset="-122"/>
              </a:rPr>
              <a:t>Network Switches are used to form a simple local area network (LAN)</a:t>
            </a:r>
          </a:p>
          <a:p>
            <a:pPr eaLnBrk="1" hangingPunct="1">
              <a:lnSpc>
                <a:spcPct val="80000"/>
              </a:lnSpc>
            </a:pPr>
            <a:r>
              <a:rPr lang="en-US" altLang="zh-CN" sz="2400" smtClean="0">
                <a:ea typeface="宋体" pitchFamily="2" charset="-122"/>
              </a:rPr>
              <a:t>Cisco Catalyst 2950-24</a:t>
            </a:r>
          </a:p>
          <a:p>
            <a:pPr lvl="1" eaLnBrk="1" hangingPunct="1">
              <a:lnSpc>
                <a:spcPct val="80000"/>
              </a:lnSpc>
            </a:pPr>
            <a:r>
              <a:rPr lang="en-US" altLang="zh-CN" sz="2000" smtClean="0">
                <a:ea typeface="宋体" pitchFamily="2" charset="-122"/>
              </a:rPr>
              <a:t>have 24 10M/100M ports</a:t>
            </a:r>
          </a:p>
          <a:p>
            <a:pPr lvl="2" eaLnBrk="1" hangingPunct="1">
              <a:lnSpc>
                <a:spcPct val="80000"/>
              </a:lnSpc>
            </a:pPr>
            <a:r>
              <a:rPr lang="en-US" altLang="zh-CN" sz="1800" smtClean="0">
                <a:ea typeface="宋体" pitchFamily="2" charset="-122"/>
              </a:rPr>
              <a:t>The port here (hardware) is different from “port number” (software)</a:t>
            </a:r>
          </a:p>
          <a:p>
            <a:pPr lvl="2" eaLnBrk="1" hangingPunct="1">
              <a:lnSpc>
                <a:spcPct val="80000"/>
              </a:lnSpc>
            </a:pPr>
            <a:r>
              <a:rPr lang="en-US" altLang="zh-CN" sz="1800" smtClean="0">
                <a:ea typeface="宋体" pitchFamily="2" charset="-122"/>
              </a:rPr>
              <a:t>10M = 10Mbps, 100M = 100 Mega bits per second (Mbps)</a:t>
            </a:r>
          </a:p>
          <a:p>
            <a:pPr lvl="2" eaLnBrk="1" hangingPunct="1">
              <a:lnSpc>
                <a:spcPct val="80000"/>
              </a:lnSpc>
            </a:pPr>
            <a:r>
              <a:rPr lang="en-US" altLang="zh-CN" sz="1800" smtClean="0">
                <a:ea typeface="宋体" pitchFamily="2" charset="-122"/>
              </a:rPr>
              <a:t>100M is what we call “Fast Ethernet”</a:t>
            </a:r>
          </a:p>
          <a:p>
            <a:pPr lvl="2" eaLnBrk="1" hangingPunct="1">
              <a:lnSpc>
                <a:spcPct val="80000"/>
              </a:lnSpc>
            </a:pPr>
            <a:r>
              <a:rPr lang="en-US" altLang="zh-CN" sz="1800" smtClean="0">
                <a:ea typeface="宋体" pitchFamily="2" charset="-122"/>
              </a:rPr>
              <a:t>10M is what we call “Ethernet”</a:t>
            </a:r>
          </a:p>
        </p:txBody>
      </p:sp>
      <p:sp>
        <p:nvSpPr>
          <p:cNvPr id="10245" name="Line 7"/>
          <p:cNvSpPr>
            <a:spLocks noChangeShapeType="1"/>
          </p:cNvSpPr>
          <p:nvPr/>
        </p:nvSpPr>
        <p:spPr bwMode="auto">
          <a:xfrm flipV="1">
            <a:off x="4283075" y="5791200"/>
            <a:ext cx="441325" cy="293688"/>
          </a:xfrm>
          <a:prstGeom prst="line">
            <a:avLst/>
          </a:prstGeom>
          <a:noFill/>
          <a:ln w="38100">
            <a:solidFill>
              <a:schemeClr val="tx1"/>
            </a:solidFill>
            <a:round/>
            <a:headEnd/>
            <a:tailEnd type="triangle" w="med" len="med"/>
          </a:ln>
        </p:spPr>
        <p:txBody>
          <a:bodyPr/>
          <a:lstStyle/>
          <a:p>
            <a:endParaRPr lang="en-MY"/>
          </a:p>
        </p:txBody>
      </p:sp>
      <p:sp>
        <p:nvSpPr>
          <p:cNvPr id="10246" name="Text Box 8"/>
          <p:cNvSpPr txBox="1">
            <a:spLocks noChangeArrowheads="1"/>
          </p:cNvSpPr>
          <p:nvPr/>
        </p:nvSpPr>
        <p:spPr bwMode="auto">
          <a:xfrm>
            <a:off x="3200400" y="6096000"/>
            <a:ext cx="1524000" cy="396875"/>
          </a:xfrm>
          <a:prstGeom prst="rect">
            <a:avLst/>
          </a:prstGeom>
          <a:noFill/>
          <a:ln w="9525">
            <a:noFill/>
            <a:miter lim="800000"/>
            <a:headEnd/>
            <a:tailEnd/>
          </a:ln>
        </p:spPr>
        <p:txBody>
          <a:bodyPr wrap="none">
            <a:spAutoFit/>
          </a:bodyPr>
          <a:lstStyle/>
          <a:p>
            <a:r>
              <a:rPr lang="en-US" altLang="zh-CN">
                <a:ea typeface="宋体" pitchFamily="2" charset="-122"/>
              </a:rPr>
              <a:t>switch ports</a:t>
            </a:r>
          </a:p>
        </p:txBody>
      </p:sp>
      <p:pic>
        <p:nvPicPr>
          <p:cNvPr id="10247" name="Picture 9"/>
          <p:cNvPicPr>
            <a:picLocks noChangeAspect="1" noChangeArrowheads="1"/>
          </p:cNvPicPr>
          <p:nvPr/>
        </p:nvPicPr>
        <p:blipFill>
          <a:blip r:embed="rId3" cstate="print"/>
          <a:srcRect/>
          <a:stretch>
            <a:fillRect/>
          </a:stretch>
        </p:blipFill>
        <p:spPr bwMode="auto">
          <a:xfrm>
            <a:off x="457200" y="5029200"/>
            <a:ext cx="7162800" cy="698500"/>
          </a:xfrm>
          <a:prstGeom prst="rect">
            <a:avLst/>
          </a:prstGeom>
          <a:noFill/>
          <a:ln w="9525">
            <a:noFill/>
            <a:miter lim="800000"/>
            <a:headEnd/>
            <a:tailEnd/>
          </a:ln>
        </p:spPr>
      </p:pic>
      <p:sp>
        <p:nvSpPr>
          <p:cNvPr id="10248" name="Line 10"/>
          <p:cNvSpPr>
            <a:spLocks noChangeShapeType="1"/>
          </p:cNvSpPr>
          <p:nvPr/>
        </p:nvSpPr>
        <p:spPr bwMode="auto">
          <a:xfrm flipH="1" flipV="1">
            <a:off x="3124200" y="5791200"/>
            <a:ext cx="549275" cy="293688"/>
          </a:xfrm>
          <a:prstGeom prst="line">
            <a:avLst/>
          </a:prstGeom>
          <a:noFill/>
          <a:ln w="38100">
            <a:solidFill>
              <a:schemeClr val="tx1"/>
            </a:solidFill>
            <a:round/>
            <a:headEnd/>
            <a:tailEnd type="triangle" w="med" len="med"/>
          </a:ln>
        </p:spPr>
        <p:txBody>
          <a:bodyPr/>
          <a:lstStyle/>
          <a:p>
            <a:endParaRPr lang="en-MY"/>
          </a:p>
        </p:txBody>
      </p:sp>
      <p:sp>
        <p:nvSpPr>
          <p:cNvPr id="10249" name="Text Box 11"/>
          <p:cNvSpPr txBox="1">
            <a:spLocks noChangeArrowheads="1"/>
          </p:cNvSpPr>
          <p:nvPr/>
        </p:nvSpPr>
        <p:spPr bwMode="auto">
          <a:xfrm>
            <a:off x="685800" y="4114800"/>
            <a:ext cx="3495675" cy="581025"/>
          </a:xfrm>
          <a:prstGeom prst="rect">
            <a:avLst/>
          </a:prstGeom>
          <a:noFill/>
          <a:ln w="9525">
            <a:noFill/>
            <a:miter lim="800000"/>
            <a:headEnd/>
            <a:tailEnd/>
          </a:ln>
        </p:spPr>
        <p:txBody>
          <a:bodyPr wrap="none">
            <a:spAutoFit/>
          </a:bodyPr>
          <a:lstStyle/>
          <a:p>
            <a:r>
              <a:rPr lang="en-US" altLang="zh-CN" sz="1600">
                <a:ea typeface="宋体" pitchFamily="2" charset="-122"/>
              </a:rPr>
              <a:t>Each of the switch ports is named as</a:t>
            </a:r>
          </a:p>
          <a:p>
            <a:r>
              <a:rPr lang="en-US" altLang="zh-CN" sz="1600">
                <a:ea typeface="宋体" pitchFamily="2" charset="-122"/>
              </a:rPr>
              <a:t>fa0/1, fa0/2,….fa0/24 </a:t>
            </a:r>
          </a:p>
        </p:txBody>
      </p:sp>
      <p:sp>
        <p:nvSpPr>
          <p:cNvPr id="10250" name="Line 12"/>
          <p:cNvSpPr>
            <a:spLocks noChangeShapeType="1"/>
          </p:cNvSpPr>
          <p:nvPr/>
        </p:nvSpPr>
        <p:spPr bwMode="auto">
          <a:xfrm>
            <a:off x="990600" y="4648200"/>
            <a:ext cx="228600" cy="533400"/>
          </a:xfrm>
          <a:prstGeom prst="line">
            <a:avLst/>
          </a:prstGeom>
          <a:noFill/>
          <a:ln w="38100">
            <a:solidFill>
              <a:schemeClr val="tx1"/>
            </a:solidFill>
            <a:round/>
            <a:headEnd/>
            <a:tailEnd type="triangle" w="med" len="med"/>
          </a:ln>
        </p:spPr>
        <p:txBody>
          <a:bodyPr/>
          <a:lstStyle/>
          <a:p>
            <a:endParaRPr lang="en-MY"/>
          </a:p>
        </p:txBody>
      </p:sp>
      <p:sp>
        <p:nvSpPr>
          <p:cNvPr id="10251" name="Line 13"/>
          <p:cNvSpPr>
            <a:spLocks noChangeShapeType="1"/>
          </p:cNvSpPr>
          <p:nvPr/>
        </p:nvSpPr>
        <p:spPr bwMode="auto">
          <a:xfrm>
            <a:off x="1524000" y="4648200"/>
            <a:ext cx="0" cy="533400"/>
          </a:xfrm>
          <a:prstGeom prst="line">
            <a:avLst/>
          </a:prstGeom>
          <a:noFill/>
          <a:ln w="38100">
            <a:solidFill>
              <a:schemeClr val="tx1"/>
            </a:solidFill>
            <a:round/>
            <a:headEnd/>
            <a:tailEnd type="triangle" w="med" len="med"/>
          </a:ln>
        </p:spPr>
        <p:txBody>
          <a:bodyPr/>
          <a:lstStyle/>
          <a:p>
            <a:endParaRPr lang="en-MY"/>
          </a:p>
        </p:txBody>
      </p:sp>
      <p:sp>
        <p:nvSpPr>
          <p:cNvPr id="10252" name="Line 14"/>
          <p:cNvSpPr>
            <a:spLocks noChangeShapeType="1"/>
          </p:cNvSpPr>
          <p:nvPr/>
        </p:nvSpPr>
        <p:spPr bwMode="auto">
          <a:xfrm>
            <a:off x="2514600" y="4724400"/>
            <a:ext cx="4191000" cy="457200"/>
          </a:xfrm>
          <a:prstGeom prst="line">
            <a:avLst/>
          </a:prstGeom>
          <a:noFill/>
          <a:ln w="38100">
            <a:solidFill>
              <a:schemeClr val="tx1"/>
            </a:solidFill>
            <a:round/>
            <a:headEnd/>
            <a:tailEnd type="triangle" w="med" len="med"/>
          </a:ln>
        </p:spPr>
        <p:txBody>
          <a:bodyPr/>
          <a:lstStyle/>
          <a:p>
            <a:endParaRPr lang="en-MY"/>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Devices &amp; Networking Devices</a:t>
            </a:r>
            <a:endParaRPr lang="en-MY" dirty="0"/>
          </a:p>
        </p:txBody>
      </p:sp>
      <p:sp>
        <p:nvSpPr>
          <p:cNvPr id="3" name="Content Placeholder 2"/>
          <p:cNvSpPr>
            <a:spLocks noGrp="1"/>
          </p:cNvSpPr>
          <p:nvPr>
            <p:ph idx="1"/>
          </p:nvPr>
        </p:nvSpPr>
        <p:spPr/>
        <p:txBody>
          <a:bodyPr/>
          <a:lstStyle/>
          <a:p>
            <a:pPr marL="0" indent="0">
              <a:buNone/>
            </a:pPr>
            <a:endParaRPr lang="en-MY" sz="2000" dirty="0" smtClean="0"/>
          </a:p>
          <a:p>
            <a:pPr lvl="1"/>
            <a:r>
              <a:rPr lang="en-MY" sz="2000" dirty="0" smtClean="0"/>
              <a:t>End-devices:</a:t>
            </a:r>
          </a:p>
          <a:p>
            <a:pPr lvl="1"/>
            <a:endParaRPr lang="en-MY" sz="2000" dirty="0" smtClean="0"/>
          </a:p>
          <a:p>
            <a:pPr lvl="1"/>
            <a:r>
              <a:rPr lang="en-MY" sz="2000" dirty="0" smtClean="0"/>
              <a:t>Networking devices:</a:t>
            </a:r>
          </a:p>
          <a:p>
            <a:pPr lvl="1"/>
            <a:endParaRPr lang="en-US" sz="2000" dirty="0" smtClean="0"/>
          </a:p>
          <a:p>
            <a:pPr lvl="1"/>
            <a:endParaRPr lang="en-MY" sz="2000" dirty="0" smtClean="0"/>
          </a:p>
          <a:p>
            <a:endParaRPr lang="en-MY" sz="2000" dirty="0" smtClean="0"/>
          </a:p>
          <a:p>
            <a:endParaRPr lang="en-MY" sz="2000" dirty="0" smtClean="0"/>
          </a:p>
          <a:p>
            <a:endParaRPr lang="en-MY" sz="2000" dirty="0" smtClean="0"/>
          </a:p>
          <a:p>
            <a:r>
              <a:rPr lang="en-MY" sz="2000" dirty="0" smtClean="0"/>
              <a:t>In LAN design:</a:t>
            </a:r>
          </a:p>
          <a:p>
            <a:pPr lvl="1"/>
            <a:r>
              <a:rPr lang="en-MY" sz="2000" dirty="0" smtClean="0"/>
              <a:t>We need to learn how to connect these devices together with cables in order to form a network.</a:t>
            </a:r>
          </a:p>
          <a:p>
            <a:pPr lvl="1"/>
            <a:r>
              <a:rPr lang="en-MY" sz="2000" dirty="0" smtClean="0"/>
              <a:t>Network topology shows us a few way to do this.</a:t>
            </a:r>
            <a:endParaRPr lang="en-MY" sz="2000" dirty="0"/>
          </a:p>
        </p:txBody>
      </p:sp>
      <p:pic>
        <p:nvPicPr>
          <p:cNvPr id="4" name="Picture 4"/>
          <p:cNvPicPr>
            <a:picLocks noChangeAspect="1" noChangeArrowheads="1"/>
          </p:cNvPicPr>
          <p:nvPr/>
        </p:nvPicPr>
        <p:blipFill>
          <a:blip r:embed="rId2" cstate="print"/>
          <a:srcRect/>
          <a:stretch>
            <a:fillRect/>
          </a:stretch>
        </p:blipFill>
        <p:spPr bwMode="auto">
          <a:xfrm>
            <a:off x="3047999" y="1676400"/>
            <a:ext cx="5277657" cy="838200"/>
          </a:xfrm>
          <a:prstGeom prst="rect">
            <a:avLst/>
          </a:prstGeom>
          <a:noFill/>
          <a:ln w="9525">
            <a:noFill/>
            <a:miter lim="800000"/>
            <a:headEnd/>
            <a:tailEnd/>
          </a:ln>
        </p:spPr>
      </p:pic>
      <p:pic>
        <p:nvPicPr>
          <p:cNvPr id="5" name="Picture 5"/>
          <p:cNvPicPr>
            <a:picLocks noChangeAspect="1" noChangeArrowheads="1"/>
          </p:cNvPicPr>
          <p:nvPr/>
        </p:nvPicPr>
        <p:blipFill>
          <a:blip r:embed="rId3" cstate="print"/>
          <a:srcRect/>
          <a:stretch>
            <a:fillRect/>
          </a:stretch>
        </p:blipFill>
        <p:spPr bwMode="auto">
          <a:xfrm>
            <a:off x="2971800" y="2890837"/>
            <a:ext cx="5486400" cy="1757363"/>
          </a:xfrm>
          <a:prstGeom prst="rect">
            <a:avLst/>
          </a:prstGeom>
          <a:noFill/>
          <a:ln w="9525">
            <a:noFill/>
            <a:miter lim="800000"/>
            <a:headEnd/>
            <a:tailEnd/>
          </a:ln>
        </p:spPr>
      </p:pic>
    </p:spTree>
    <p:extLst>
      <p:ext uri="{BB962C8B-B14F-4D97-AF65-F5344CB8AC3E}">
        <p14:creationId xmlns:p14="http://schemas.microsoft.com/office/powerpoint/2010/main" val="35553856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Topology - 1</a:t>
            </a:r>
            <a:endParaRPr lang="en-MY" dirty="0"/>
          </a:p>
        </p:txBody>
      </p:sp>
      <p:sp>
        <p:nvSpPr>
          <p:cNvPr id="3" name="Content Placeholder 2"/>
          <p:cNvSpPr>
            <a:spLocks noGrp="1"/>
          </p:cNvSpPr>
          <p:nvPr>
            <p:ph idx="1"/>
          </p:nvPr>
        </p:nvSpPr>
        <p:spPr>
          <a:xfrm>
            <a:off x="304800" y="1219200"/>
            <a:ext cx="8534400" cy="4876800"/>
          </a:xfrm>
        </p:spPr>
        <p:txBody>
          <a:bodyPr/>
          <a:lstStyle/>
          <a:p>
            <a:pPr>
              <a:spcBef>
                <a:spcPts val="200"/>
              </a:spcBef>
            </a:pPr>
            <a:r>
              <a:rPr lang="en-MY" sz="2400" dirty="0" smtClean="0"/>
              <a:t>Network topology: is the study of the arrangement or mapping of the elements (links, nodes, etc.) of a network, especially the physical (real) and logical (virtual) interconnections between nodes.</a:t>
            </a:r>
          </a:p>
          <a:p>
            <a:pPr lvl="1">
              <a:spcBef>
                <a:spcPts val="200"/>
              </a:spcBef>
            </a:pPr>
            <a:r>
              <a:rPr lang="en-MY" sz="2400" dirty="0"/>
              <a:t>B</a:t>
            </a:r>
            <a:r>
              <a:rPr lang="en-MY" sz="2400" dirty="0" smtClean="0"/>
              <a:t>us topology: the nodes connect to a common backbone or trunk.</a:t>
            </a:r>
          </a:p>
          <a:p>
            <a:pPr lvl="1">
              <a:spcBef>
                <a:spcPts val="200"/>
              </a:spcBef>
            </a:pPr>
            <a:r>
              <a:rPr lang="en-MY" sz="2400" dirty="0" smtClean="0"/>
              <a:t>Star topology: links all nodes of the network to a central node.</a:t>
            </a:r>
          </a:p>
          <a:p>
            <a:pPr lvl="1">
              <a:spcBef>
                <a:spcPts val="200"/>
              </a:spcBef>
            </a:pPr>
            <a:r>
              <a:rPr lang="en-MY" sz="2400" dirty="0"/>
              <a:t>R</a:t>
            </a:r>
            <a:r>
              <a:rPr lang="en-MY" sz="2400" dirty="0" smtClean="0"/>
              <a:t>ing topology: each node connects to another in a closed loop.</a:t>
            </a:r>
          </a:p>
          <a:p>
            <a:pPr lvl="1">
              <a:spcBef>
                <a:spcPts val="200"/>
              </a:spcBef>
            </a:pPr>
            <a:r>
              <a:rPr lang="en-MY" sz="2400" dirty="0"/>
              <a:t>M</a:t>
            </a:r>
            <a:r>
              <a:rPr lang="en-MY" sz="2400" dirty="0" smtClean="0"/>
              <a:t>esh topology: nodes are “randomly” connected to one or many nodes.</a:t>
            </a:r>
          </a:p>
          <a:p>
            <a:pPr marL="457200" lvl="1" indent="0">
              <a:spcBef>
                <a:spcPts val="200"/>
              </a:spcBef>
              <a:buNone/>
            </a:pPr>
            <a:r>
              <a:rPr lang="en-MY" sz="2400" dirty="0" smtClean="0"/>
              <a:t>* A node can be an end device or a network device.</a:t>
            </a:r>
            <a:endParaRPr lang="en-MY" sz="2400" dirty="0"/>
          </a:p>
        </p:txBody>
      </p:sp>
    </p:spTree>
    <p:extLst>
      <p:ext uri="{BB962C8B-B14F-4D97-AF65-F5344CB8AC3E}">
        <p14:creationId xmlns:p14="http://schemas.microsoft.com/office/powerpoint/2010/main" val="5434630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Topology - 2</a:t>
            </a:r>
            <a:endParaRPr lang="en-MY" dirty="0"/>
          </a:p>
        </p:txBody>
      </p:sp>
      <p:sp>
        <p:nvSpPr>
          <p:cNvPr id="3" name="Content Placeholder 2"/>
          <p:cNvSpPr>
            <a:spLocks noGrp="1"/>
          </p:cNvSpPr>
          <p:nvPr>
            <p:ph idx="1"/>
          </p:nvPr>
        </p:nvSpPr>
        <p:spPr/>
        <p:txBody>
          <a:bodyPr/>
          <a:lstStyle/>
          <a:p>
            <a:r>
              <a:rPr lang="en-MY" sz="2400" dirty="0" smtClean="0"/>
              <a:t>Network can be formed with any </a:t>
            </a:r>
            <a:r>
              <a:rPr lang="en-MY" sz="2400" dirty="0"/>
              <a:t>c</a:t>
            </a:r>
            <a:r>
              <a:rPr lang="en-MY" sz="2400" dirty="0" smtClean="0"/>
              <a:t>ombination of these network topologies in order to connect the network devices.</a:t>
            </a:r>
          </a:p>
          <a:p>
            <a:pPr marL="457200" lvl="1" indent="0">
              <a:buNone/>
            </a:pPr>
            <a:endParaRPr lang="en-MY" sz="2000" dirty="0"/>
          </a:p>
        </p:txBody>
      </p:sp>
      <p:pic>
        <p:nvPicPr>
          <p:cNvPr id="87042" name="Picture 2"/>
          <p:cNvPicPr>
            <a:picLocks noChangeAspect="1" noChangeArrowheads="1"/>
          </p:cNvPicPr>
          <p:nvPr/>
        </p:nvPicPr>
        <p:blipFill>
          <a:blip r:embed="rId2" cstate="print"/>
          <a:srcRect/>
          <a:stretch>
            <a:fillRect/>
          </a:stretch>
        </p:blipFill>
        <p:spPr bwMode="auto">
          <a:xfrm>
            <a:off x="1828800" y="2590800"/>
            <a:ext cx="5229225" cy="3467100"/>
          </a:xfrm>
          <a:prstGeom prst="rect">
            <a:avLst/>
          </a:prstGeom>
          <a:noFill/>
          <a:ln w="9525">
            <a:noFill/>
            <a:miter lim="800000"/>
            <a:headEnd/>
            <a:tailEnd/>
          </a:ln>
        </p:spPr>
      </p:pic>
    </p:spTree>
    <p:extLst>
      <p:ext uri="{BB962C8B-B14F-4D97-AF65-F5344CB8AC3E}">
        <p14:creationId xmlns:p14="http://schemas.microsoft.com/office/powerpoint/2010/main" val="27409104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Example 1:</a:t>
            </a:r>
            <a:endParaRPr lang="en-MY" dirty="0"/>
          </a:p>
        </p:txBody>
      </p:sp>
      <p:sp>
        <p:nvSpPr>
          <p:cNvPr id="3" name="Content Placeholder 2"/>
          <p:cNvSpPr>
            <a:spLocks noGrp="1"/>
          </p:cNvSpPr>
          <p:nvPr>
            <p:ph idx="1"/>
          </p:nvPr>
        </p:nvSpPr>
        <p:spPr/>
        <p:txBody>
          <a:bodyPr/>
          <a:lstStyle/>
          <a:p>
            <a:r>
              <a:rPr lang="en-MY" sz="2000" dirty="0" smtClean="0"/>
              <a:t>LAN where PCs and server connected to a switch forms a star-topology</a:t>
            </a:r>
          </a:p>
          <a:p>
            <a:r>
              <a:rPr lang="en-MY" sz="2000" dirty="0" smtClean="0"/>
              <a:t>The whole big network forms a tree or hierarchical topology</a:t>
            </a:r>
            <a:endParaRPr lang="en-MY" sz="2000" dirty="0"/>
          </a:p>
        </p:txBody>
      </p:sp>
      <p:pic>
        <p:nvPicPr>
          <p:cNvPr id="88068" name="Picture 4"/>
          <p:cNvPicPr>
            <a:picLocks noChangeAspect="1" noChangeArrowheads="1"/>
          </p:cNvPicPr>
          <p:nvPr/>
        </p:nvPicPr>
        <p:blipFill>
          <a:blip r:embed="rId2" cstate="print"/>
          <a:srcRect/>
          <a:stretch>
            <a:fillRect/>
          </a:stretch>
        </p:blipFill>
        <p:spPr bwMode="auto">
          <a:xfrm>
            <a:off x="1828800" y="2819400"/>
            <a:ext cx="5438775" cy="3114675"/>
          </a:xfrm>
          <a:prstGeom prst="rect">
            <a:avLst/>
          </a:prstGeom>
          <a:noFill/>
          <a:ln w="9525">
            <a:noFill/>
            <a:miter lim="800000"/>
            <a:headEnd/>
            <a:tailEnd/>
          </a:ln>
        </p:spPr>
      </p:pic>
      <p:sp>
        <p:nvSpPr>
          <p:cNvPr id="7" name="Oval 6"/>
          <p:cNvSpPr/>
          <p:nvPr/>
        </p:nvSpPr>
        <p:spPr>
          <a:xfrm>
            <a:off x="1752600" y="2667000"/>
            <a:ext cx="3352800" cy="2514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u="sng" dirty="0">
              <a:solidFill>
                <a:srgbClr val="FFFFFF"/>
              </a:solidFill>
            </a:endParaRPr>
          </a:p>
        </p:txBody>
      </p:sp>
      <p:sp>
        <p:nvSpPr>
          <p:cNvPr id="8" name="Oval 7"/>
          <p:cNvSpPr/>
          <p:nvPr/>
        </p:nvSpPr>
        <p:spPr>
          <a:xfrm>
            <a:off x="4953000" y="3810000"/>
            <a:ext cx="2438400" cy="2362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FFFF"/>
              </a:solidFill>
            </a:endParaRPr>
          </a:p>
        </p:txBody>
      </p:sp>
      <p:sp>
        <p:nvSpPr>
          <p:cNvPr id="9" name="TextBox 8"/>
          <p:cNvSpPr txBox="1"/>
          <p:nvPr/>
        </p:nvSpPr>
        <p:spPr>
          <a:xfrm>
            <a:off x="5717600" y="5619690"/>
            <a:ext cx="683200" cy="400110"/>
          </a:xfrm>
          <a:prstGeom prst="rect">
            <a:avLst/>
          </a:prstGeom>
          <a:noFill/>
        </p:spPr>
        <p:txBody>
          <a:bodyPr wrap="none" rtlCol="0">
            <a:spAutoFit/>
          </a:bodyPr>
          <a:lstStyle/>
          <a:p>
            <a:r>
              <a:rPr lang="en-US" b="1" dirty="0" smtClean="0">
                <a:solidFill>
                  <a:srgbClr val="000000"/>
                </a:solidFill>
              </a:rPr>
              <a:t>Star</a:t>
            </a:r>
            <a:endParaRPr lang="en-MY" b="1" dirty="0">
              <a:solidFill>
                <a:srgbClr val="000000"/>
              </a:solidFill>
            </a:endParaRPr>
          </a:p>
        </p:txBody>
      </p:sp>
      <p:sp>
        <p:nvSpPr>
          <p:cNvPr id="10" name="TextBox 9"/>
          <p:cNvSpPr txBox="1"/>
          <p:nvPr/>
        </p:nvSpPr>
        <p:spPr>
          <a:xfrm>
            <a:off x="3657600" y="3638490"/>
            <a:ext cx="683200" cy="400110"/>
          </a:xfrm>
          <a:prstGeom prst="rect">
            <a:avLst/>
          </a:prstGeom>
          <a:noFill/>
        </p:spPr>
        <p:txBody>
          <a:bodyPr wrap="none" rtlCol="0">
            <a:spAutoFit/>
          </a:bodyPr>
          <a:lstStyle/>
          <a:p>
            <a:r>
              <a:rPr lang="en-US" b="1" dirty="0" smtClean="0">
                <a:solidFill>
                  <a:srgbClr val="000000"/>
                </a:solidFill>
              </a:rPr>
              <a:t>Star</a:t>
            </a:r>
            <a:endParaRPr lang="en-MY" b="1" dirty="0">
              <a:solidFill>
                <a:srgbClr val="000000"/>
              </a:solidFill>
            </a:endParaRPr>
          </a:p>
        </p:txBody>
      </p:sp>
      <p:sp>
        <p:nvSpPr>
          <p:cNvPr id="11" name="Oval 10"/>
          <p:cNvSpPr/>
          <p:nvPr/>
        </p:nvSpPr>
        <p:spPr>
          <a:xfrm>
            <a:off x="1143000" y="2209800"/>
            <a:ext cx="6858000" cy="441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FFFF"/>
              </a:solidFill>
            </a:endParaRPr>
          </a:p>
        </p:txBody>
      </p:sp>
      <p:sp>
        <p:nvSpPr>
          <p:cNvPr id="12" name="TextBox 11"/>
          <p:cNvSpPr txBox="1"/>
          <p:nvPr/>
        </p:nvSpPr>
        <p:spPr>
          <a:xfrm>
            <a:off x="5282786" y="2800290"/>
            <a:ext cx="1651414" cy="400110"/>
          </a:xfrm>
          <a:prstGeom prst="rect">
            <a:avLst/>
          </a:prstGeom>
          <a:noFill/>
        </p:spPr>
        <p:txBody>
          <a:bodyPr wrap="none" rtlCol="0">
            <a:spAutoFit/>
          </a:bodyPr>
          <a:lstStyle/>
          <a:p>
            <a:r>
              <a:rPr lang="en-US" b="1" dirty="0" smtClean="0">
                <a:solidFill>
                  <a:srgbClr val="000000"/>
                </a:solidFill>
              </a:rPr>
              <a:t>Hierarchical</a:t>
            </a:r>
            <a:endParaRPr lang="en-MY" b="1" dirty="0">
              <a:solidFill>
                <a:srgbClr val="000000"/>
              </a:solidFill>
            </a:endParaRPr>
          </a:p>
        </p:txBody>
      </p:sp>
    </p:spTree>
    <p:extLst>
      <p:ext uri="{BB962C8B-B14F-4D97-AF65-F5344CB8AC3E}">
        <p14:creationId xmlns:p14="http://schemas.microsoft.com/office/powerpoint/2010/main" val="39509132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Example 2: LAN</a:t>
            </a:r>
            <a:endParaRPr lang="en-MY" dirty="0"/>
          </a:p>
        </p:txBody>
      </p:sp>
      <p:sp>
        <p:nvSpPr>
          <p:cNvPr id="3" name="Content Placeholder 2"/>
          <p:cNvSpPr>
            <a:spLocks noGrp="1"/>
          </p:cNvSpPr>
          <p:nvPr>
            <p:ph idx="1"/>
          </p:nvPr>
        </p:nvSpPr>
        <p:spPr>
          <a:xfrm>
            <a:off x="304800" y="1295400"/>
            <a:ext cx="8534400" cy="4876800"/>
          </a:xfrm>
        </p:spPr>
        <p:txBody>
          <a:bodyPr/>
          <a:lstStyle/>
          <a:p>
            <a:pPr>
              <a:spcBef>
                <a:spcPts val="0"/>
              </a:spcBef>
            </a:pPr>
            <a:r>
              <a:rPr lang="en-MY" sz="2000" dirty="0" smtClean="0"/>
              <a:t>In LAN design, the most common topology is star topology</a:t>
            </a:r>
          </a:p>
          <a:p>
            <a:pPr lvl="1">
              <a:spcBef>
                <a:spcPts val="0"/>
              </a:spcBef>
            </a:pPr>
            <a:r>
              <a:rPr lang="en-MY" sz="2000" dirty="0" smtClean="0"/>
              <a:t>All data that is transmitted between nodes in the network is transmitted to this central node, then retransmits the data to some or all of the other nodes in the network</a:t>
            </a:r>
          </a:p>
          <a:p>
            <a:pPr>
              <a:spcBef>
                <a:spcPts val="0"/>
              </a:spcBef>
            </a:pPr>
            <a:r>
              <a:rPr lang="en-MY" sz="2000" dirty="0" smtClean="0"/>
              <a:t>Star-topology LAN is normally formed by connecting the servers and PCs to a switch, or a hub.</a:t>
            </a:r>
          </a:p>
          <a:p>
            <a:pPr lvl="1">
              <a:spcBef>
                <a:spcPts val="0"/>
              </a:spcBef>
            </a:pPr>
            <a:r>
              <a:rPr lang="en-MY" sz="2000" dirty="0" smtClean="0"/>
              <a:t>Switches and hubs are normally not required to be configured to form a LAN.</a:t>
            </a:r>
          </a:p>
          <a:p>
            <a:pPr lvl="1">
              <a:spcBef>
                <a:spcPts val="0"/>
              </a:spcBef>
            </a:pPr>
            <a:r>
              <a:rPr lang="en-MY" sz="2000" dirty="0" smtClean="0"/>
              <a:t>Switches and hub will automatically communicate and transfer data among hosts (PCs), once these hosts are connected to the switch or hub.</a:t>
            </a:r>
          </a:p>
          <a:p>
            <a:pPr>
              <a:spcBef>
                <a:spcPts val="0"/>
              </a:spcBef>
            </a:pPr>
            <a:r>
              <a:rPr lang="en-MY" sz="2000" dirty="0"/>
              <a:t>S</a:t>
            </a:r>
            <a:r>
              <a:rPr lang="en-MY" sz="2000" dirty="0" smtClean="0"/>
              <a:t>witch is a much superior central node than hub since switch provide higher data transmission (or bandwidth) than hub.</a:t>
            </a:r>
            <a:endParaRPr lang="en-MY" sz="2000" dirty="0"/>
          </a:p>
        </p:txBody>
      </p:sp>
    </p:spTree>
    <p:extLst>
      <p:ext uri="{BB962C8B-B14F-4D97-AF65-F5344CB8AC3E}">
        <p14:creationId xmlns:p14="http://schemas.microsoft.com/office/powerpoint/2010/main" val="3714883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686800" cy="838200"/>
          </a:xfrm>
        </p:spPr>
        <p:txBody>
          <a:bodyPr/>
          <a:lstStyle/>
          <a:p>
            <a:r>
              <a:rPr lang="en-US" dirty="0" smtClean="0"/>
              <a:t>Example 3: Enterprise Network</a:t>
            </a:r>
            <a:endParaRPr lang="en-MY" dirty="0"/>
          </a:p>
        </p:txBody>
      </p:sp>
      <p:sp>
        <p:nvSpPr>
          <p:cNvPr id="3" name="Content Placeholder 2"/>
          <p:cNvSpPr>
            <a:spLocks noGrp="1"/>
          </p:cNvSpPr>
          <p:nvPr>
            <p:ph idx="1"/>
          </p:nvPr>
        </p:nvSpPr>
        <p:spPr/>
        <p:txBody>
          <a:bodyPr/>
          <a:lstStyle/>
          <a:p>
            <a:r>
              <a:rPr lang="en-MY" sz="1800" dirty="0" smtClean="0"/>
              <a:t>In enterprise network, hierarchical/tree topology is normally the preferred network topology.</a:t>
            </a:r>
          </a:p>
          <a:p>
            <a:pPr lvl="1"/>
            <a:r>
              <a:rPr lang="en-MY" sz="1800" dirty="0" smtClean="0"/>
              <a:t>An efficient enterprise network is normally organized as a hierarchy/tree of LANs.</a:t>
            </a:r>
            <a:endParaRPr lang="en-MY" sz="1800" dirty="0"/>
          </a:p>
        </p:txBody>
      </p:sp>
      <p:pic>
        <p:nvPicPr>
          <p:cNvPr id="90119" name="Picture 7" descr="http://www.iphelp.ru/faq/32/images/f0503_0.jpg"/>
          <p:cNvPicPr>
            <a:picLocks noChangeAspect="1" noChangeArrowheads="1"/>
          </p:cNvPicPr>
          <p:nvPr/>
        </p:nvPicPr>
        <p:blipFill>
          <a:blip r:embed="rId2" cstate="print"/>
          <a:srcRect/>
          <a:stretch>
            <a:fillRect/>
          </a:stretch>
        </p:blipFill>
        <p:spPr bwMode="auto">
          <a:xfrm>
            <a:off x="2057400" y="2667000"/>
            <a:ext cx="5234605" cy="3687763"/>
          </a:xfrm>
          <a:prstGeom prst="rect">
            <a:avLst/>
          </a:prstGeom>
          <a:noFill/>
        </p:spPr>
      </p:pic>
    </p:spTree>
    <p:extLst>
      <p:ext uri="{BB962C8B-B14F-4D97-AF65-F5344CB8AC3E}">
        <p14:creationId xmlns:p14="http://schemas.microsoft.com/office/powerpoint/2010/main" val="30658278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4: Internet</a:t>
            </a:r>
            <a:endParaRPr lang="en-MY" dirty="0"/>
          </a:p>
        </p:txBody>
      </p:sp>
      <p:pic>
        <p:nvPicPr>
          <p:cNvPr id="91138" name="Picture 2" descr="http://info.stylee32.net/The%20World/Internet%20Undersea%20World.jpg"/>
          <p:cNvPicPr>
            <a:picLocks noChangeAspect="1" noChangeArrowheads="1"/>
          </p:cNvPicPr>
          <p:nvPr/>
        </p:nvPicPr>
        <p:blipFill>
          <a:blip r:embed="rId2" cstate="print"/>
          <a:srcRect/>
          <a:stretch>
            <a:fillRect/>
          </a:stretch>
        </p:blipFill>
        <p:spPr bwMode="auto">
          <a:xfrm>
            <a:off x="734739" y="1752600"/>
            <a:ext cx="7875861" cy="4495800"/>
          </a:xfrm>
          <a:prstGeom prst="rect">
            <a:avLst/>
          </a:prstGeom>
          <a:noFill/>
        </p:spPr>
      </p:pic>
      <p:sp>
        <p:nvSpPr>
          <p:cNvPr id="5" name="Content Placeholder 2"/>
          <p:cNvSpPr>
            <a:spLocks noGrp="1"/>
          </p:cNvSpPr>
          <p:nvPr>
            <p:ph idx="1"/>
          </p:nvPr>
        </p:nvSpPr>
        <p:spPr>
          <a:xfrm>
            <a:off x="914400" y="1295400"/>
            <a:ext cx="8534400" cy="4876800"/>
          </a:xfrm>
        </p:spPr>
        <p:txBody>
          <a:bodyPr/>
          <a:lstStyle/>
          <a:p>
            <a:pPr marL="0" indent="0">
              <a:spcBef>
                <a:spcPts val="0"/>
              </a:spcBef>
              <a:buNone/>
            </a:pPr>
            <a:r>
              <a:rPr lang="en-MY" sz="2400" dirty="0" smtClean="0"/>
              <a:t>The Internet is a mesh topology</a:t>
            </a:r>
            <a:r>
              <a:rPr lang="en-MY" sz="2000" dirty="0" smtClean="0"/>
              <a:t>.</a:t>
            </a:r>
          </a:p>
        </p:txBody>
      </p:sp>
    </p:spTree>
    <p:extLst>
      <p:ext uri="{BB962C8B-B14F-4D97-AF65-F5344CB8AC3E}">
        <p14:creationId xmlns:p14="http://schemas.microsoft.com/office/powerpoint/2010/main" val="3086385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of Network Topology</a:t>
            </a:r>
            <a:endParaRPr lang="en-MY" dirty="0"/>
          </a:p>
        </p:txBody>
      </p:sp>
      <p:sp>
        <p:nvSpPr>
          <p:cNvPr id="3" name="Content Placeholder 2"/>
          <p:cNvSpPr>
            <a:spLocks noGrp="1"/>
          </p:cNvSpPr>
          <p:nvPr>
            <p:ph idx="1"/>
          </p:nvPr>
        </p:nvSpPr>
        <p:spPr/>
        <p:txBody>
          <a:bodyPr/>
          <a:lstStyle/>
          <a:p>
            <a:pPr>
              <a:spcBef>
                <a:spcPts val="400"/>
              </a:spcBef>
            </a:pPr>
            <a:r>
              <a:rPr lang="en-MY" sz="1800" dirty="0" smtClean="0"/>
              <a:t>Bus</a:t>
            </a:r>
          </a:p>
          <a:p>
            <a:pPr lvl="1">
              <a:spcBef>
                <a:spcPts val="400"/>
              </a:spcBef>
            </a:pPr>
            <a:r>
              <a:rPr lang="en-MY" sz="1800" dirty="0" smtClean="0"/>
              <a:t>Least wire used</a:t>
            </a:r>
          </a:p>
          <a:p>
            <a:pPr lvl="1">
              <a:spcBef>
                <a:spcPts val="400"/>
              </a:spcBef>
            </a:pPr>
            <a:r>
              <a:rPr lang="en-MY" sz="1800" dirty="0" smtClean="0"/>
              <a:t>Disastrous if link is fail. Not efficient as host increases</a:t>
            </a:r>
          </a:p>
          <a:p>
            <a:pPr>
              <a:spcBef>
                <a:spcPts val="400"/>
              </a:spcBef>
            </a:pPr>
            <a:r>
              <a:rPr lang="en-MY" sz="1800" dirty="0" smtClean="0"/>
              <a:t>Star and Extended Star</a:t>
            </a:r>
          </a:p>
          <a:p>
            <a:pPr lvl="1">
              <a:spcBef>
                <a:spcPts val="400"/>
              </a:spcBef>
            </a:pPr>
            <a:r>
              <a:rPr lang="en-MY" sz="1800" dirty="0" smtClean="0"/>
              <a:t>Cheaper than mesh, good fault isolation, easy to install, good connectivity</a:t>
            </a:r>
          </a:p>
          <a:p>
            <a:pPr lvl="1">
              <a:spcBef>
                <a:spcPts val="400"/>
              </a:spcBef>
            </a:pPr>
            <a:r>
              <a:rPr lang="en-MY" sz="1800" dirty="0" smtClean="0"/>
              <a:t>Bottle neck in the central hub.</a:t>
            </a:r>
          </a:p>
          <a:p>
            <a:pPr>
              <a:spcBef>
                <a:spcPts val="400"/>
              </a:spcBef>
            </a:pPr>
            <a:r>
              <a:rPr lang="en-MY" sz="1800" dirty="0"/>
              <a:t>Ring</a:t>
            </a:r>
          </a:p>
          <a:p>
            <a:pPr lvl="1">
              <a:spcBef>
                <a:spcPts val="400"/>
              </a:spcBef>
            </a:pPr>
            <a:r>
              <a:rPr lang="en-MY" sz="1800" dirty="0"/>
              <a:t>Less wire used than mesh</a:t>
            </a:r>
          </a:p>
          <a:p>
            <a:pPr lvl="1">
              <a:spcBef>
                <a:spcPts val="400"/>
              </a:spcBef>
            </a:pPr>
            <a:r>
              <a:rPr lang="en-MY" sz="1800" dirty="0"/>
              <a:t>Medium efficiency and fault isolation</a:t>
            </a:r>
          </a:p>
          <a:p>
            <a:pPr>
              <a:spcBef>
                <a:spcPts val="400"/>
              </a:spcBef>
            </a:pPr>
            <a:r>
              <a:rPr lang="en-MY" sz="1800" dirty="0"/>
              <a:t>Mesh</a:t>
            </a:r>
          </a:p>
          <a:p>
            <a:pPr lvl="1">
              <a:spcBef>
                <a:spcPts val="400"/>
              </a:spcBef>
            </a:pPr>
            <a:r>
              <a:rPr lang="en-MY" sz="1800" dirty="0"/>
              <a:t>Full connectivity, good fault isolation</a:t>
            </a:r>
          </a:p>
          <a:p>
            <a:pPr lvl="1">
              <a:spcBef>
                <a:spcPts val="400"/>
              </a:spcBef>
            </a:pPr>
            <a:r>
              <a:rPr lang="en-MY" sz="1800" dirty="0"/>
              <a:t>Require a lot resources (cable, I/O ports</a:t>
            </a:r>
            <a:r>
              <a:rPr lang="en-MY" sz="1800" dirty="0" smtClean="0"/>
              <a:t>)</a:t>
            </a:r>
          </a:p>
          <a:p>
            <a:pPr>
              <a:spcBef>
                <a:spcPts val="400"/>
              </a:spcBef>
            </a:pPr>
            <a:r>
              <a:rPr lang="en-MY" sz="1800" dirty="0" smtClean="0"/>
              <a:t>Hierarchical (or tree)</a:t>
            </a:r>
          </a:p>
          <a:p>
            <a:pPr lvl="1">
              <a:spcBef>
                <a:spcPts val="400"/>
              </a:spcBef>
            </a:pPr>
            <a:r>
              <a:rPr lang="en-MY" sz="1800" dirty="0" smtClean="0"/>
              <a:t>Hierarchical organized, most widespread network infrastructure topology</a:t>
            </a:r>
          </a:p>
          <a:p>
            <a:pPr lvl="1">
              <a:spcBef>
                <a:spcPts val="400"/>
              </a:spcBef>
            </a:pPr>
            <a:r>
              <a:rPr lang="en-MY" sz="1800" dirty="0" smtClean="0"/>
              <a:t>Need multiplexing equipment, bottleneck at the top node</a:t>
            </a:r>
            <a:endParaRPr lang="en-MY" sz="1800" dirty="0"/>
          </a:p>
        </p:txBody>
      </p:sp>
    </p:spTree>
    <p:extLst>
      <p:ext uri="{BB962C8B-B14F-4D97-AF65-F5344CB8AC3E}">
        <p14:creationId xmlns:p14="http://schemas.microsoft.com/office/powerpoint/2010/main" val="20029403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431800" y="2438400"/>
            <a:ext cx="8610600" cy="838200"/>
          </a:xfrm>
        </p:spPr>
        <p:txBody>
          <a:bodyPr/>
          <a:lstStyle/>
          <a:p>
            <a:pPr eaLnBrk="1" hangingPunct="1"/>
            <a:r>
              <a:rPr lang="en-US" altLang="zh-CN" sz="4000" dirty="0" smtClean="0">
                <a:solidFill>
                  <a:schemeClr val="accent2"/>
                </a:solidFill>
                <a:ea typeface="宋体" pitchFamily="2" charset="-122"/>
              </a:rPr>
              <a:t>LAN Boundary</a:t>
            </a:r>
          </a:p>
        </p:txBody>
      </p:sp>
    </p:spTree>
    <p:extLst>
      <p:ext uri="{BB962C8B-B14F-4D97-AF65-F5344CB8AC3E}">
        <p14:creationId xmlns:p14="http://schemas.microsoft.com/office/powerpoint/2010/main" val="22958168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LAN Boundary</a:t>
            </a:r>
            <a:endParaRPr lang="en-MY" dirty="0"/>
          </a:p>
        </p:txBody>
      </p:sp>
      <p:sp>
        <p:nvSpPr>
          <p:cNvPr id="3" name="Content Placeholder 2"/>
          <p:cNvSpPr>
            <a:spLocks noGrp="1"/>
          </p:cNvSpPr>
          <p:nvPr>
            <p:ph idx="1"/>
          </p:nvPr>
        </p:nvSpPr>
        <p:spPr/>
        <p:txBody>
          <a:bodyPr/>
          <a:lstStyle/>
          <a:p>
            <a:r>
              <a:rPr lang="en-US" dirty="0" smtClean="0"/>
              <a:t>A LAN is a set of </a:t>
            </a:r>
            <a:r>
              <a:rPr lang="en-MY" dirty="0" smtClean="0"/>
              <a:t>end-devices connected to switches/hubs bound by routers.</a:t>
            </a:r>
            <a:endParaRPr lang="en-MY" dirty="0"/>
          </a:p>
        </p:txBody>
      </p:sp>
      <p:pic>
        <p:nvPicPr>
          <p:cNvPr id="92162" name="Picture 2"/>
          <p:cNvPicPr>
            <a:picLocks noChangeAspect="1" noChangeArrowheads="1"/>
          </p:cNvPicPr>
          <p:nvPr/>
        </p:nvPicPr>
        <p:blipFill>
          <a:blip r:embed="rId2" cstate="print"/>
          <a:srcRect/>
          <a:stretch>
            <a:fillRect/>
          </a:stretch>
        </p:blipFill>
        <p:spPr bwMode="auto">
          <a:xfrm>
            <a:off x="2681288" y="2828925"/>
            <a:ext cx="3781425" cy="3190875"/>
          </a:xfrm>
          <a:prstGeom prst="rect">
            <a:avLst/>
          </a:prstGeom>
          <a:noFill/>
          <a:ln w="9525">
            <a:noFill/>
            <a:miter lim="800000"/>
            <a:headEnd/>
            <a:tailEnd/>
          </a:ln>
        </p:spPr>
      </p:pic>
      <p:sp>
        <p:nvSpPr>
          <p:cNvPr id="5" name="Oval 4"/>
          <p:cNvSpPr/>
          <p:nvPr/>
        </p:nvSpPr>
        <p:spPr>
          <a:xfrm>
            <a:off x="2438400" y="2667000"/>
            <a:ext cx="4114800" cy="3124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FFFF"/>
              </a:solidFill>
            </a:endParaRPr>
          </a:p>
        </p:txBody>
      </p:sp>
    </p:spTree>
    <p:extLst>
      <p:ext uri="{BB962C8B-B14F-4D97-AF65-F5344CB8AC3E}">
        <p14:creationId xmlns:p14="http://schemas.microsoft.com/office/powerpoint/2010/main" val="31971719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mtClean="0">
                <a:ea typeface="宋体" pitchFamily="2" charset="-122"/>
              </a:rPr>
              <a:t>PC</a:t>
            </a:r>
          </a:p>
        </p:txBody>
      </p:sp>
      <p:pic>
        <p:nvPicPr>
          <p:cNvPr id="11267" name="Picture 4"/>
          <p:cNvPicPr>
            <a:picLocks noChangeAspect="1" noChangeArrowheads="1"/>
          </p:cNvPicPr>
          <p:nvPr/>
        </p:nvPicPr>
        <p:blipFill>
          <a:blip r:embed="rId2" cstate="print"/>
          <a:srcRect/>
          <a:stretch>
            <a:fillRect/>
          </a:stretch>
        </p:blipFill>
        <p:spPr bwMode="auto">
          <a:xfrm>
            <a:off x="1295400" y="1600200"/>
            <a:ext cx="6494463" cy="4522788"/>
          </a:xfrm>
          <a:prstGeom prst="rect">
            <a:avLst/>
          </a:prstGeom>
          <a:noFill/>
          <a:ln w="9525">
            <a:noFill/>
            <a:miter lim="800000"/>
            <a:headEnd/>
            <a:tailEnd/>
          </a:ln>
        </p:spPr>
      </p:pic>
      <p:sp>
        <p:nvSpPr>
          <p:cNvPr id="11268" name="Line 6"/>
          <p:cNvSpPr>
            <a:spLocks noChangeShapeType="1"/>
          </p:cNvSpPr>
          <p:nvPr/>
        </p:nvSpPr>
        <p:spPr bwMode="auto">
          <a:xfrm>
            <a:off x="1524000" y="4648200"/>
            <a:ext cx="0" cy="1219200"/>
          </a:xfrm>
          <a:prstGeom prst="line">
            <a:avLst/>
          </a:prstGeom>
          <a:noFill/>
          <a:ln w="38100">
            <a:solidFill>
              <a:schemeClr val="tx1"/>
            </a:solidFill>
            <a:round/>
            <a:headEnd/>
            <a:tailEnd type="triangle" w="med" len="med"/>
          </a:ln>
        </p:spPr>
        <p:txBody>
          <a:bodyPr/>
          <a:lstStyle/>
          <a:p>
            <a:endParaRPr lang="en-MY"/>
          </a:p>
        </p:txBody>
      </p:sp>
      <p:sp>
        <p:nvSpPr>
          <p:cNvPr id="11269" name="Text Box 7"/>
          <p:cNvSpPr txBox="1">
            <a:spLocks noChangeArrowheads="1"/>
          </p:cNvSpPr>
          <p:nvPr/>
        </p:nvSpPr>
        <p:spPr bwMode="auto">
          <a:xfrm>
            <a:off x="2743200" y="4495800"/>
            <a:ext cx="3810000" cy="336550"/>
          </a:xfrm>
          <a:prstGeom prst="rect">
            <a:avLst/>
          </a:prstGeom>
          <a:noFill/>
          <a:ln w="9525">
            <a:noFill/>
            <a:miter lim="800000"/>
            <a:headEnd/>
            <a:tailEnd/>
          </a:ln>
        </p:spPr>
        <p:txBody>
          <a:bodyPr wrap="none">
            <a:spAutoFit/>
          </a:bodyPr>
          <a:lstStyle/>
          <a:p>
            <a:r>
              <a:rPr lang="en-US" altLang="zh-CN" sz="1600">
                <a:ea typeface="宋体" pitchFamily="2" charset="-122"/>
              </a:rPr>
              <a:t>2. Drag two “Generic” PCs in workspace</a:t>
            </a:r>
          </a:p>
        </p:txBody>
      </p:sp>
      <p:sp>
        <p:nvSpPr>
          <p:cNvPr id="11270" name="Line 8"/>
          <p:cNvSpPr>
            <a:spLocks noChangeShapeType="1"/>
          </p:cNvSpPr>
          <p:nvPr/>
        </p:nvSpPr>
        <p:spPr bwMode="auto">
          <a:xfrm flipH="1">
            <a:off x="2971800" y="4876800"/>
            <a:ext cx="914400" cy="609600"/>
          </a:xfrm>
          <a:prstGeom prst="line">
            <a:avLst/>
          </a:prstGeom>
          <a:noFill/>
          <a:ln w="38100">
            <a:solidFill>
              <a:schemeClr val="tx1"/>
            </a:solidFill>
            <a:round/>
            <a:headEnd/>
            <a:tailEnd type="triangle" w="med" len="med"/>
          </a:ln>
        </p:spPr>
        <p:txBody>
          <a:bodyPr/>
          <a:lstStyle/>
          <a:p>
            <a:endParaRPr lang="en-MY"/>
          </a:p>
        </p:txBody>
      </p:sp>
      <p:sp>
        <p:nvSpPr>
          <p:cNvPr id="11271" name="Text Box 9"/>
          <p:cNvSpPr txBox="1">
            <a:spLocks noChangeArrowheads="1"/>
          </p:cNvSpPr>
          <p:nvPr/>
        </p:nvSpPr>
        <p:spPr bwMode="auto">
          <a:xfrm>
            <a:off x="533400" y="4038600"/>
            <a:ext cx="2025650" cy="581025"/>
          </a:xfrm>
          <a:prstGeom prst="rect">
            <a:avLst/>
          </a:prstGeom>
          <a:noFill/>
          <a:ln w="9525">
            <a:noFill/>
            <a:miter lim="800000"/>
            <a:headEnd/>
            <a:tailEnd/>
          </a:ln>
        </p:spPr>
        <p:txBody>
          <a:bodyPr wrap="none">
            <a:spAutoFit/>
          </a:bodyPr>
          <a:lstStyle/>
          <a:p>
            <a:r>
              <a:rPr lang="en-US" altLang="zh-CN" sz="1600">
                <a:ea typeface="宋体" pitchFamily="2" charset="-122"/>
              </a:rPr>
              <a:t>1.Click here first</a:t>
            </a:r>
          </a:p>
          <a:p>
            <a:r>
              <a:rPr lang="en-US" altLang="zh-CN" sz="1600">
                <a:ea typeface="宋体" pitchFamily="2" charset="-122"/>
              </a:rPr>
              <a:t>to get “End Devices”</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sz="3200" dirty="0" smtClean="0"/>
              <a:t>Still the same LAN with switches and hubs</a:t>
            </a:r>
            <a:endParaRPr lang="en-MY" sz="3200" dirty="0"/>
          </a:p>
        </p:txBody>
      </p:sp>
      <p:sp>
        <p:nvSpPr>
          <p:cNvPr id="3" name="Content Placeholder 2"/>
          <p:cNvSpPr>
            <a:spLocks noGrp="1"/>
          </p:cNvSpPr>
          <p:nvPr>
            <p:ph idx="1"/>
          </p:nvPr>
        </p:nvSpPr>
        <p:spPr>
          <a:xfrm>
            <a:off x="304800" y="4343400"/>
            <a:ext cx="8534400" cy="1752600"/>
          </a:xfrm>
        </p:spPr>
        <p:txBody>
          <a:bodyPr/>
          <a:lstStyle/>
          <a:p>
            <a:r>
              <a:rPr lang="en-MY" dirty="0" smtClean="0"/>
              <a:t>No matter how many switches and hubs (of different models) are connected together, functionally they still form the same one LAN.</a:t>
            </a:r>
            <a:endParaRPr lang="en-MY" dirty="0"/>
          </a:p>
        </p:txBody>
      </p:sp>
      <p:pic>
        <p:nvPicPr>
          <p:cNvPr id="93186" name="Picture 2"/>
          <p:cNvPicPr>
            <a:picLocks noChangeAspect="1" noChangeArrowheads="1"/>
          </p:cNvPicPr>
          <p:nvPr/>
        </p:nvPicPr>
        <p:blipFill>
          <a:blip r:embed="rId2" cstate="print"/>
          <a:srcRect/>
          <a:stretch>
            <a:fillRect/>
          </a:stretch>
        </p:blipFill>
        <p:spPr bwMode="auto">
          <a:xfrm>
            <a:off x="790575" y="1524000"/>
            <a:ext cx="5076825" cy="2819400"/>
          </a:xfrm>
          <a:prstGeom prst="rect">
            <a:avLst/>
          </a:prstGeom>
          <a:noFill/>
          <a:ln w="9525">
            <a:noFill/>
            <a:miter lim="800000"/>
            <a:headEnd/>
            <a:tailEnd/>
          </a:ln>
        </p:spPr>
      </p:pic>
      <p:sp>
        <p:nvSpPr>
          <p:cNvPr id="5" name="Rectangle 4"/>
          <p:cNvSpPr/>
          <p:nvPr/>
        </p:nvSpPr>
        <p:spPr>
          <a:xfrm>
            <a:off x="5867400" y="1600200"/>
            <a:ext cx="2971800" cy="1938992"/>
          </a:xfrm>
          <a:prstGeom prst="rect">
            <a:avLst/>
          </a:prstGeom>
        </p:spPr>
        <p:txBody>
          <a:bodyPr wrap="square">
            <a:spAutoFit/>
          </a:bodyPr>
          <a:lstStyle/>
          <a:p>
            <a:r>
              <a:rPr lang="en-MY" dirty="0">
                <a:solidFill>
                  <a:srgbClr val="000000"/>
                </a:solidFill>
              </a:rPr>
              <a:t>Still 1 LAN</a:t>
            </a:r>
          </a:p>
          <a:p>
            <a:endParaRPr lang="en-MY" dirty="0" smtClean="0">
              <a:solidFill>
                <a:srgbClr val="000000"/>
              </a:solidFill>
            </a:endParaRPr>
          </a:p>
          <a:p>
            <a:r>
              <a:rPr lang="en-MY" dirty="0" smtClean="0">
                <a:solidFill>
                  <a:srgbClr val="000000"/>
                </a:solidFill>
              </a:rPr>
              <a:t>PC0 </a:t>
            </a:r>
            <a:r>
              <a:rPr lang="en-MY" dirty="0">
                <a:solidFill>
                  <a:srgbClr val="000000"/>
                </a:solidFill>
              </a:rPr>
              <a:t>is still in the</a:t>
            </a:r>
          </a:p>
          <a:p>
            <a:r>
              <a:rPr lang="en-MY" dirty="0">
                <a:solidFill>
                  <a:srgbClr val="000000"/>
                </a:solidFill>
              </a:rPr>
              <a:t>same LAN as</a:t>
            </a:r>
          </a:p>
          <a:p>
            <a:r>
              <a:rPr lang="en-MY" dirty="0">
                <a:solidFill>
                  <a:srgbClr val="000000"/>
                </a:solidFill>
              </a:rPr>
              <a:t>Server1, Printer0,</a:t>
            </a:r>
          </a:p>
          <a:p>
            <a:r>
              <a:rPr lang="en-MY" dirty="0">
                <a:solidFill>
                  <a:srgbClr val="000000"/>
                </a:solidFill>
              </a:rPr>
              <a:t>PC1, PC2, PC3,…</a:t>
            </a:r>
          </a:p>
        </p:txBody>
      </p:sp>
    </p:spTree>
    <p:extLst>
      <p:ext uri="{BB962C8B-B14F-4D97-AF65-F5344CB8AC3E}">
        <p14:creationId xmlns:p14="http://schemas.microsoft.com/office/powerpoint/2010/main" val="30620977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Routers – Boundary of LAN</a:t>
            </a:r>
            <a:endParaRPr lang="en-MY" dirty="0"/>
          </a:p>
        </p:txBody>
      </p:sp>
      <p:sp>
        <p:nvSpPr>
          <p:cNvPr id="3" name="Content Placeholder 2"/>
          <p:cNvSpPr>
            <a:spLocks noGrp="1"/>
          </p:cNvSpPr>
          <p:nvPr>
            <p:ph idx="1"/>
          </p:nvPr>
        </p:nvSpPr>
        <p:spPr>
          <a:xfrm>
            <a:off x="304800" y="5105400"/>
            <a:ext cx="8534400" cy="1143000"/>
          </a:xfrm>
        </p:spPr>
        <p:txBody>
          <a:bodyPr/>
          <a:lstStyle/>
          <a:p>
            <a:r>
              <a:rPr lang="en-MY" sz="1800" dirty="0" smtClean="0"/>
              <a:t>Router is the boundary of the LAN</a:t>
            </a:r>
          </a:p>
          <a:p>
            <a:r>
              <a:rPr lang="en-MY" sz="1800" dirty="0" smtClean="0"/>
              <a:t>This “boundary” of a LAN is the location of the gateway, which is router port configured with an IP address.</a:t>
            </a:r>
          </a:p>
          <a:p>
            <a:r>
              <a:rPr lang="en-MY" sz="1800" dirty="0" smtClean="0"/>
              <a:t>Every host in that LAN has to set its gateway to that IP address.</a:t>
            </a:r>
            <a:endParaRPr lang="en-MY" sz="1800" dirty="0"/>
          </a:p>
        </p:txBody>
      </p:sp>
      <p:pic>
        <p:nvPicPr>
          <p:cNvPr id="94210" name="Picture 2"/>
          <p:cNvPicPr>
            <a:picLocks noChangeAspect="1" noChangeArrowheads="1"/>
          </p:cNvPicPr>
          <p:nvPr/>
        </p:nvPicPr>
        <p:blipFill>
          <a:blip r:embed="rId2" cstate="print"/>
          <a:srcRect/>
          <a:stretch>
            <a:fillRect/>
          </a:stretch>
        </p:blipFill>
        <p:spPr bwMode="auto">
          <a:xfrm>
            <a:off x="901065" y="1752600"/>
            <a:ext cx="7404735" cy="2971800"/>
          </a:xfrm>
          <a:prstGeom prst="rect">
            <a:avLst/>
          </a:prstGeom>
          <a:noFill/>
          <a:ln w="9525">
            <a:noFill/>
            <a:miter lim="800000"/>
            <a:headEnd/>
            <a:tailEnd/>
          </a:ln>
        </p:spPr>
      </p:pic>
      <p:sp>
        <p:nvSpPr>
          <p:cNvPr id="5" name="Oval 4"/>
          <p:cNvSpPr/>
          <p:nvPr/>
        </p:nvSpPr>
        <p:spPr>
          <a:xfrm>
            <a:off x="152400" y="2590800"/>
            <a:ext cx="4267200" cy="2514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FFFF"/>
              </a:solidFill>
            </a:endParaRPr>
          </a:p>
        </p:txBody>
      </p:sp>
      <p:sp>
        <p:nvSpPr>
          <p:cNvPr id="6" name="TextBox 5"/>
          <p:cNvSpPr txBox="1"/>
          <p:nvPr/>
        </p:nvSpPr>
        <p:spPr>
          <a:xfrm>
            <a:off x="1905000" y="4476690"/>
            <a:ext cx="926857" cy="400110"/>
          </a:xfrm>
          <a:prstGeom prst="rect">
            <a:avLst/>
          </a:prstGeom>
          <a:noFill/>
        </p:spPr>
        <p:txBody>
          <a:bodyPr wrap="none" rtlCol="0">
            <a:spAutoFit/>
          </a:bodyPr>
          <a:lstStyle/>
          <a:p>
            <a:r>
              <a:rPr lang="en-US" b="1" dirty="0" smtClean="0">
                <a:solidFill>
                  <a:srgbClr val="FF0000"/>
                </a:solidFill>
              </a:rPr>
              <a:t>LAN 1</a:t>
            </a:r>
            <a:endParaRPr lang="en-MY" b="1" dirty="0">
              <a:solidFill>
                <a:srgbClr val="FF0000"/>
              </a:solidFill>
            </a:endParaRPr>
          </a:p>
        </p:txBody>
      </p:sp>
      <p:sp>
        <p:nvSpPr>
          <p:cNvPr id="7" name="Oval 6"/>
          <p:cNvSpPr/>
          <p:nvPr/>
        </p:nvSpPr>
        <p:spPr>
          <a:xfrm rot="960000">
            <a:off x="2076397" y="1722663"/>
            <a:ext cx="2133600" cy="990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FFFF"/>
              </a:solidFill>
            </a:endParaRPr>
          </a:p>
        </p:txBody>
      </p:sp>
      <p:sp>
        <p:nvSpPr>
          <p:cNvPr id="8" name="TextBox 7"/>
          <p:cNvSpPr txBox="1"/>
          <p:nvPr/>
        </p:nvSpPr>
        <p:spPr>
          <a:xfrm>
            <a:off x="3048000" y="1981200"/>
            <a:ext cx="926857" cy="400110"/>
          </a:xfrm>
          <a:prstGeom prst="rect">
            <a:avLst/>
          </a:prstGeom>
          <a:noFill/>
        </p:spPr>
        <p:txBody>
          <a:bodyPr wrap="none" rtlCol="0">
            <a:spAutoFit/>
          </a:bodyPr>
          <a:lstStyle/>
          <a:p>
            <a:r>
              <a:rPr lang="en-US" b="1" dirty="0" smtClean="0">
                <a:solidFill>
                  <a:srgbClr val="00B050"/>
                </a:solidFill>
              </a:rPr>
              <a:t>LAN 2</a:t>
            </a:r>
            <a:endParaRPr lang="en-MY" b="1" dirty="0">
              <a:solidFill>
                <a:srgbClr val="00B050"/>
              </a:solidFill>
            </a:endParaRPr>
          </a:p>
        </p:txBody>
      </p:sp>
      <p:sp>
        <p:nvSpPr>
          <p:cNvPr id="9" name="Oval 8"/>
          <p:cNvSpPr/>
          <p:nvPr/>
        </p:nvSpPr>
        <p:spPr>
          <a:xfrm>
            <a:off x="3810000" y="2514600"/>
            <a:ext cx="1981200" cy="7620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FFFF"/>
              </a:solidFill>
            </a:endParaRPr>
          </a:p>
        </p:txBody>
      </p:sp>
      <p:sp>
        <p:nvSpPr>
          <p:cNvPr id="10" name="TextBox 9"/>
          <p:cNvSpPr txBox="1"/>
          <p:nvPr/>
        </p:nvSpPr>
        <p:spPr>
          <a:xfrm>
            <a:off x="4419600" y="2895600"/>
            <a:ext cx="926857" cy="400110"/>
          </a:xfrm>
          <a:prstGeom prst="rect">
            <a:avLst/>
          </a:prstGeom>
          <a:noFill/>
        </p:spPr>
        <p:txBody>
          <a:bodyPr wrap="none" rtlCol="0">
            <a:spAutoFit/>
          </a:bodyPr>
          <a:lstStyle/>
          <a:p>
            <a:r>
              <a:rPr lang="en-US" b="1" dirty="0" smtClean="0">
                <a:solidFill>
                  <a:srgbClr val="0070C0"/>
                </a:solidFill>
              </a:rPr>
              <a:t>LAN 3</a:t>
            </a:r>
            <a:endParaRPr lang="en-MY" b="1" dirty="0">
              <a:solidFill>
                <a:srgbClr val="0070C0"/>
              </a:solidFill>
            </a:endParaRPr>
          </a:p>
        </p:txBody>
      </p:sp>
      <p:sp>
        <p:nvSpPr>
          <p:cNvPr id="11" name="Oval 10"/>
          <p:cNvSpPr/>
          <p:nvPr/>
        </p:nvSpPr>
        <p:spPr>
          <a:xfrm>
            <a:off x="5029200" y="1371600"/>
            <a:ext cx="3505200" cy="144780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FFFF"/>
              </a:solidFill>
            </a:endParaRPr>
          </a:p>
        </p:txBody>
      </p:sp>
      <p:sp>
        <p:nvSpPr>
          <p:cNvPr id="12" name="TextBox 11"/>
          <p:cNvSpPr txBox="1"/>
          <p:nvPr/>
        </p:nvSpPr>
        <p:spPr>
          <a:xfrm>
            <a:off x="6324600" y="1524000"/>
            <a:ext cx="926857" cy="400110"/>
          </a:xfrm>
          <a:prstGeom prst="rect">
            <a:avLst/>
          </a:prstGeom>
          <a:noFill/>
        </p:spPr>
        <p:txBody>
          <a:bodyPr wrap="none" rtlCol="0">
            <a:spAutoFit/>
          </a:bodyPr>
          <a:lstStyle/>
          <a:p>
            <a:r>
              <a:rPr lang="en-US" b="1" dirty="0" smtClean="0">
                <a:solidFill>
                  <a:srgbClr val="92D050"/>
                </a:solidFill>
              </a:rPr>
              <a:t>LAN 4</a:t>
            </a:r>
            <a:endParaRPr lang="en-MY" b="1" dirty="0">
              <a:solidFill>
                <a:srgbClr val="92D050"/>
              </a:solidFill>
            </a:endParaRPr>
          </a:p>
        </p:txBody>
      </p:sp>
      <p:sp>
        <p:nvSpPr>
          <p:cNvPr id="13" name="Oval 12"/>
          <p:cNvSpPr/>
          <p:nvPr/>
        </p:nvSpPr>
        <p:spPr>
          <a:xfrm>
            <a:off x="5029200" y="2819400"/>
            <a:ext cx="3657600" cy="2133600"/>
          </a:xfrm>
          <a:prstGeom prst="ellipse">
            <a:avLst/>
          </a:prstGeom>
          <a:noFill/>
          <a:ln>
            <a:solidFill>
              <a:srgbClr val="FD33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FFFF"/>
              </a:solidFill>
            </a:endParaRPr>
          </a:p>
        </p:txBody>
      </p:sp>
      <p:sp>
        <p:nvSpPr>
          <p:cNvPr id="14" name="TextBox 13"/>
          <p:cNvSpPr txBox="1"/>
          <p:nvPr/>
        </p:nvSpPr>
        <p:spPr>
          <a:xfrm>
            <a:off x="6400800" y="4267200"/>
            <a:ext cx="926857" cy="400110"/>
          </a:xfrm>
          <a:prstGeom prst="rect">
            <a:avLst/>
          </a:prstGeom>
          <a:noFill/>
        </p:spPr>
        <p:txBody>
          <a:bodyPr wrap="none" rtlCol="0">
            <a:spAutoFit/>
          </a:bodyPr>
          <a:lstStyle/>
          <a:p>
            <a:r>
              <a:rPr lang="en-US" b="1" dirty="0" smtClean="0">
                <a:solidFill>
                  <a:srgbClr val="FD33D2"/>
                </a:solidFill>
              </a:rPr>
              <a:t>LAN 5</a:t>
            </a:r>
            <a:endParaRPr lang="en-MY" b="1" dirty="0">
              <a:solidFill>
                <a:srgbClr val="FD33D2"/>
              </a:solidFill>
            </a:endParaRPr>
          </a:p>
        </p:txBody>
      </p:sp>
    </p:spTree>
    <p:extLst>
      <p:ext uri="{BB962C8B-B14F-4D97-AF65-F5344CB8AC3E}">
        <p14:creationId xmlns:p14="http://schemas.microsoft.com/office/powerpoint/2010/main" val="34169317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Routers – Boundary of LAN</a:t>
            </a:r>
            <a:endParaRPr lang="en-MY" dirty="0"/>
          </a:p>
        </p:txBody>
      </p:sp>
      <p:sp>
        <p:nvSpPr>
          <p:cNvPr id="3" name="Content Placeholder 2"/>
          <p:cNvSpPr>
            <a:spLocks noGrp="1"/>
          </p:cNvSpPr>
          <p:nvPr>
            <p:ph idx="1"/>
          </p:nvPr>
        </p:nvSpPr>
        <p:spPr>
          <a:xfrm>
            <a:off x="304800" y="4800600"/>
            <a:ext cx="8534400" cy="1295400"/>
          </a:xfrm>
        </p:spPr>
        <p:txBody>
          <a:bodyPr/>
          <a:lstStyle/>
          <a:p>
            <a:r>
              <a:rPr lang="en-MY" sz="1800" dirty="0" smtClean="0"/>
              <a:t>Unlike switches, you have to configure a router before it can be used in a network</a:t>
            </a:r>
          </a:p>
          <a:p>
            <a:pPr lvl="1"/>
            <a:r>
              <a:rPr lang="en-MY" sz="1400" dirty="0" smtClean="0"/>
              <a:t>At least you need to configure the IP addresses for the router ports</a:t>
            </a:r>
          </a:p>
          <a:p>
            <a:r>
              <a:rPr lang="en-MY" sz="1800" dirty="0" smtClean="0"/>
              <a:t>Gateways are the “escape door” from a LAN to the next LAN.</a:t>
            </a:r>
          </a:p>
          <a:p>
            <a:r>
              <a:rPr lang="en-MY" sz="1800" dirty="0" smtClean="0"/>
              <a:t>A LAN can have more than 1 gateway.</a:t>
            </a:r>
            <a:endParaRPr lang="en-MY" sz="1800" dirty="0"/>
          </a:p>
        </p:txBody>
      </p:sp>
      <p:pic>
        <p:nvPicPr>
          <p:cNvPr id="4" name="Picture 2"/>
          <p:cNvPicPr>
            <a:picLocks noChangeAspect="1" noChangeArrowheads="1"/>
          </p:cNvPicPr>
          <p:nvPr/>
        </p:nvPicPr>
        <p:blipFill>
          <a:blip r:embed="rId2" cstate="print"/>
          <a:srcRect/>
          <a:stretch>
            <a:fillRect/>
          </a:stretch>
        </p:blipFill>
        <p:spPr bwMode="auto">
          <a:xfrm>
            <a:off x="533400" y="2057400"/>
            <a:ext cx="8229600" cy="2743200"/>
          </a:xfrm>
          <a:prstGeom prst="rect">
            <a:avLst/>
          </a:prstGeom>
          <a:noFill/>
          <a:ln w="9525">
            <a:noFill/>
            <a:miter lim="800000"/>
            <a:headEnd/>
            <a:tailEnd/>
          </a:ln>
        </p:spPr>
      </p:pic>
      <p:sp>
        <p:nvSpPr>
          <p:cNvPr id="5" name="TextBox 4"/>
          <p:cNvSpPr txBox="1"/>
          <p:nvPr/>
        </p:nvSpPr>
        <p:spPr>
          <a:xfrm>
            <a:off x="457200" y="2111514"/>
            <a:ext cx="1752600" cy="707886"/>
          </a:xfrm>
          <a:prstGeom prst="rect">
            <a:avLst/>
          </a:prstGeom>
          <a:noFill/>
        </p:spPr>
        <p:txBody>
          <a:bodyPr wrap="square" rtlCol="0">
            <a:spAutoFit/>
          </a:bodyPr>
          <a:lstStyle/>
          <a:p>
            <a:r>
              <a:rPr lang="en-US" dirty="0" smtClean="0">
                <a:solidFill>
                  <a:srgbClr val="000000"/>
                </a:solidFill>
              </a:rPr>
              <a:t>Gateway for LAN 1</a:t>
            </a:r>
            <a:endParaRPr lang="en-MY" dirty="0">
              <a:solidFill>
                <a:srgbClr val="000000"/>
              </a:solidFill>
            </a:endParaRPr>
          </a:p>
        </p:txBody>
      </p:sp>
      <p:sp>
        <p:nvSpPr>
          <p:cNvPr id="6" name="TextBox 5"/>
          <p:cNvSpPr txBox="1"/>
          <p:nvPr/>
        </p:nvSpPr>
        <p:spPr>
          <a:xfrm>
            <a:off x="2286000" y="1371600"/>
            <a:ext cx="1676400" cy="707886"/>
          </a:xfrm>
          <a:prstGeom prst="rect">
            <a:avLst/>
          </a:prstGeom>
          <a:noFill/>
        </p:spPr>
        <p:txBody>
          <a:bodyPr wrap="square" rtlCol="0">
            <a:spAutoFit/>
          </a:bodyPr>
          <a:lstStyle/>
          <a:p>
            <a:r>
              <a:rPr lang="en-US" dirty="0" smtClean="0">
                <a:solidFill>
                  <a:srgbClr val="000000"/>
                </a:solidFill>
              </a:rPr>
              <a:t>Gateway for LAN 2</a:t>
            </a:r>
            <a:endParaRPr lang="en-MY" dirty="0">
              <a:solidFill>
                <a:srgbClr val="000000"/>
              </a:solidFill>
            </a:endParaRPr>
          </a:p>
        </p:txBody>
      </p:sp>
      <p:sp>
        <p:nvSpPr>
          <p:cNvPr id="7" name="TextBox 6"/>
          <p:cNvSpPr txBox="1"/>
          <p:nvPr/>
        </p:nvSpPr>
        <p:spPr>
          <a:xfrm>
            <a:off x="4267200" y="3940314"/>
            <a:ext cx="1447800" cy="707886"/>
          </a:xfrm>
          <a:prstGeom prst="rect">
            <a:avLst/>
          </a:prstGeom>
          <a:noFill/>
        </p:spPr>
        <p:txBody>
          <a:bodyPr wrap="square" rtlCol="0">
            <a:spAutoFit/>
          </a:bodyPr>
          <a:lstStyle/>
          <a:p>
            <a:r>
              <a:rPr lang="en-US" dirty="0" smtClean="0">
                <a:solidFill>
                  <a:srgbClr val="000000"/>
                </a:solidFill>
              </a:rPr>
              <a:t>Gateways for LAN 3</a:t>
            </a:r>
            <a:endParaRPr lang="en-MY" dirty="0">
              <a:solidFill>
                <a:srgbClr val="000000"/>
              </a:solidFill>
            </a:endParaRPr>
          </a:p>
        </p:txBody>
      </p:sp>
      <p:sp>
        <p:nvSpPr>
          <p:cNvPr id="8" name="TextBox 7"/>
          <p:cNvSpPr txBox="1"/>
          <p:nvPr/>
        </p:nvSpPr>
        <p:spPr>
          <a:xfrm>
            <a:off x="4191000" y="1371600"/>
            <a:ext cx="1600200" cy="707886"/>
          </a:xfrm>
          <a:prstGeom prst="rect">
            <a:avLst/>
          </a:prstGeom>
          <a:noFill/>
        </p:spPr>
        <p:txBody>
          <a:bodyPr wrap="square" rtlCol="0">
            <a:spAutoFit/>
          </a:bodyPr>
          <a:lstStyle/>
          <a:p>
            <a:r>
              <a:rPr lang="en-US" dirty="0" smtClean="0">
                <a:solidFill>
                  <a:srgbClr val="000000"/>
                </a:solidFill>
              </a:rPr>
              <a:t>Gateway for LAN 4</a:t>
            </a:r>
            <a:endParaRPr lang="en-MY" dirty="0">
              <a:solidFill>
                <a:srgbClr val="000000"/>
              </a:solidFill>
            </a:endParaRPr>
          </a:p>
        </p:txBody>
      </p:sp>
      <p:sp>
        <p:nvSpPr>
          <p:cNvPr id="9" name="TextBox 8"/>
          <p:cNvSpPr txBox="1"/>
          <p:nvPr/>
        </p:nvSpPr>
        <p:spPr>
          <a:xfrm>
            <a:off x="7543800" y="2819400"/>
            <a:ext cx="1600200" cy="707886"/>
          </a:xfrm>
          <a:prstGeom prst="rect">
            <a:avLst/>
          </a:prstGeom>
          <a:noFill/>
        </p:spPr>
        <p:txBody>
          <a:bodyPr wrap="square" rtlCol="0">
            <a:spAutoFit/>
          </a:bodyPr>
          <a:lstStyle/>
          <a:p>
            <a:r>
              <a:rPr lang="en-US" dirty="0" smtClean="0">
                <a:solidFill>
                  <a:srgbClr val="000000"/>
                </a:solidFill>
              </a:rPr>
              <a:t>Gateway for LAN 5</a:t>
            </a:r>
            <a:endParaRPr lang="en-MY" dirty="0">
              <a:solidFill>
                <a:srgbClr val="000000"/>
              </a:solidFill>
            </a:endParaRPr>
          </a:p>
        </p:txBody>
      </p:sp>
      <p:cxnSp>
        <p:nvCxnSpPr>
          <p:cNvPr id="11" name="Straight Arrow Connector 10"/>
          <p:cNvCxnSpPr/>
          <p:nvPr/>
        </p:nvCxnSpPr>
        <p:spPr>
          <a:xfrm>
            <a:off x="1371600" y="2514600"/>
            <a:ext cx="1981200" cy="76200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p:nvPr/>
        </p:nvCxnSpPr>
        <p:spPr>
          <a:xfrm>
            <a:off x="3200400" y="1752600"/>
            <a:ext cx="228600" cy="114300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flipV="1">
            <a:off x="4038600" y="3200400"/>
            <a:ext cx="304800" cy="76200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flipV="1">
            <a:off x="5334000" y="3200400"/>
            <a:ext cx="228600" cy="76200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a:off x="5181600" y="1905000"/>
            <a:ext cx="1066800" cy="83820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p:nvPr/>
        </p:nvCxnSpPr>
        <p:spPr>
          <a:xfrm flipH="1">
            <a:off x="6400800" y="3124200"/>
            <a:ext cx="1295400" cy="7620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02508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431800" y="2438400"/>
            <a:ext cx="8610600" cy="838200"/>
          </a:xfrm>
        </p:spPr>
        <p:txBody>
          <a:bodyPr/>
          <a:lstStyle/>
          <a:p>
            <a:pPr eaLnBrk="1" hangingPunct="1"/>
            <a:r>
              <a:rPr lang="en-US" altLang="zh-CN" sz="4000" dirty="0" smtClean="0">
                <a:solidFill>
                  <a:schemeClr val="accent2"/>
                </a:solidFill>
                <a:ea typeface="宋体" pitchFamily="2" charset="-122"/>
              </a:rPr>
              <a:t>Cables and Connections</a:t>
            </a:r>
          </a:p>
        </p:txBody>
      </p:sp>
    </p:spTree>
    <p:extLst>
      <p:ext uri="{BB962C8B-B14F-4D97-AF65-F5344CB8AC3E}">
        <p14:creationId xmlns:p14="http://schemas.microsoft.com/office/powerpoint/2010/main" val="17008032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Common Types of Cables in Network</a:t>
            </a:r>
            <a:endParaRPr lang="en-MY" sz="3600" dirty="0"/>
          </a:p>
        </p:txBody>
      </p:sp>
      <p:sp>
        <p:nvSpPr>
          <p:cNvPr id="3" name="Content Placeholder 2"/>
          <p:cNvSpPr>
            <a:spLocks noGrp="1"/>
          </p:cNvSpPr>
          <p:nvPr>
            <p:ph idx="1"/>
          </p:nvPr>
        </p:nvSpPr>
        <p:spPr/>
        <p:txBody>
          <a:bodyPr/>
          <a:lstStyle/>
          <a:p>
            <a:r>
              <a:rPr lang="en-MY" sz="2400" dirty="0" smtClean="0"/>
              <a:t>In networks, we use cables to connect various end devices and networking devices.</a:t>
            </a:r>
          </a:p>
          <a:p>
            <a:r>
              <a:rPr lang="en-MY" sz="2400" dirty="0" smtClean="0"/>
              <a:t>Examples of types of cables used:</a:t>
            </a:r>
          </a:p>
          <a:p>
            <a:pPr lvl="1"/>
            <a:r>
              <a:rPr lang="en-MY" sz="2400" dirty="0" smtClean="0"/>
              <a:t>Rollover cable</a:t>
            </a:r>
          </a:p>
          <a:p>
            <a:pPr lvl="1"/>
            <a:r>
              <a:rPr lang="en-MY" sz="2400" dirty="0" smtClean="0"/>
              <a:t>Ethernet copper straight through</a:t>
            </a:r>
          </a:p>
          <a:p>
            <a:pPr lvl="1"/>
            <a:r>
              <a:rPr lang="en-MY" sz="2400" dirty="0" smtClean="0"/>
              <a:t>Ethernet copper cross-over</a:t>
            </a:r>
          </a:p>
          <a:p>
            <a:pPr lvl="1"/>
            <a:r>
              <a:rPr lang="en-MY" sz="2400" dirty="0" err="1" smtClean="0"/>
              <a:t>Fiber</a:t>
            </a:r>
            <a:r>
              <a:rPr lang="en-MY" sz="2400" dirty="0" smtClean="0"/>
              <a:t> optics</a:t>
            </a:r>
          </a:p>
          <a:p>
            <a:pPr lvl="1"/>
            <a:r>
              <a:rPr lang="en-MY" sz="2400" dirty="0" smtClean="0"/>
              <a:t>Telephone cables</a:t>
            </a:r>
          </a:p>
          <a:p>
            <a:pPr lvl="1"/>
            <a:r>
              <a:rPr lang="en-MY" sz="2400" dirty="0" smtClean="0"/>
              <a:t>Coaxial</a:t>
            </a:r>
          </a:p>
          <a:p>
            <a:pPr lvl="1"/>
            <a:r>
              <a:rPr lang="en-MY" sz="2400" dirty="0" smtClean="0"/>
              <a:t>Serial cables</a:t>
            </a:r>
            <a:endParaRPr lang="en-MY" sz="2400" dirty="0"/>
          </a:p>
        </p:txBody>
      </p:sp>
      <p:pic>
        <p:nvPicPr>
          <p:cNvPr id="95234" name="Picture 2"/>
          <p:cNvPicPr>
            <a:picLocks noChangeAspect="1" noChangeArrowheads="1"/>
          </p:cNvPicPr>
          <p:nvPr/>
        </p:nvPicPr>
        <p:blipFill>
          <a:blip r:embed="rId2" cstate="print"/>
          <a:srcRect/>
          <a:stretch>
            <a:fillRect/>
          </a:stretch>
        </p:blipFill>
        <p:spPr bwMode="auto">
          <a:xfrm>
            <a:off x="3705225" y="5219700"/>
            <a:ext cx="5057775" cy="571500"/>
          </a:xfrm>
          <a:prstGeom prst="rect">
            <a:avLst/>
          </a:prstGeom>
          <a:noFill/>
          <a:ln w="9525">
            <a:noFill/>
            <a:miter lim="800000"/>
            <a:headEnd/>
            <a:tailEnd/>
          </a:ln>
        </p:spPr>
      </p:pic>
      <p:sp>
        <p:nvSpPr>
          <p:cNvPr id="5" name="TextBox 4"/>
          <p:cNvSpPr txBox="1"/>
          <p:nvPr/>
        </p:nvSpPr>
        <p:spPr>
          <a:xfrm>
            <a:off x="3733800" y="4873823"/>
            <a:ext cx="5067156" cy="307777"/>
          </a:xfrm>
          <a:prstGeom prst="rect">
            <a:avLst/>
          </a:prstGeom>
          <a:noFill/>
        </p:spPr>
        <p:txBody>
          <a:bodyPr wrap="none" rtlCol="0">
            <a:spAutoFit/>
          </a:bodyPr>
          <a:lstStyle/>
          <a:p>
            <a:r>
              <a:rPr lang="en-US" sz="1400" b="1" dirty="0" smtClean="0">
                <a:solidFill>
                  <a:srgbClr val="000000"/>
                </a:solidFill>
              </a:rPr>
              <a:t>The cables below are available in Packet Tracer simulator</a:t>
            </a:r>
            <a:endParaRPr lang="en-MY" sz="1400" b="1" dirty="0">
              <a:solidFill>
                <a:srgbClr val="000000"/>
              </a:solidFill>
            </a:endParaRPr>
          </a:p>
        </p:txBody>
      </p:sp>
    </p:spTree>
    <p:extLst>
      <p:ext uri="{BB962C8B-B14F-4D97-AF65-F5344CB8AC3E}">
        <p14:creationId xmlns:p14="http://schemas.microsoft.com/office/powerpoint/2010/main" val="288900339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Rollover Cable</a:t>
            </a:r>
            <a:endParaRPr lang="en-MY" dirty="0"/>
          </a:p>
        </p:txBody>
      </p:sp>
      <p:sp>
        <p:nvSpPr>
          <p:cNvPr id="3" name="Content Placeholder 2"/>
          <p:cNvSpPr>
            <a:spLocks noGrp="1"/>
          </p:cNvSpPr>
          <p:nvPr>
            <p:ph idx="1"/>
          </p:nvPr>
        </p:nvSpPr>
        <p:spPr>
          <a:xfrm>
            <a:off x="304800" y="1371600"/>
            <a:ext cx="8534400" cy="4876800"/>
          </a:xfrm>
        </p:spPr>
        <p:txBody>
          <a:bodyPr/>
          <a:lstStyle/>
          <a:p>
            <a:r>
              <a:rPr lang="en-MY" sz="2400" dirty="0" smtClean="0"/>
              <a:t>Rollover cable is a cable with a serial connector at one end, and a RJ-45 connector at the other end.</a:t>
            </a:r>
          </a:p>
          <a:p>
            <a:r>
              <a:rPr lang="en-MY" sz="2400" dirty="0" smtClean="0"/>
              <a:t>Rollover connects the serial (</a:t>
            </a:r>
            <a:r>
              <a:rPr lang="en-MY" sz="2400" dirty="0" err="1" smtClean="0"/>
              <a:t>comm</a:t>
            </a:r>
            <a:r>
              <a:rPr lang="en-MY" sz="2400" dirty="0" smtClean="0"/>
              <a:t>) port of a PC to the console port of a router.</a:t>
            </a:r>
          </a:p>
          <a:p>
            <a:r>
              <a:rPr lang="en-MY" sz="2400" dirty="0" smtClean="0"/>
              <a:t>Rollover cable is </a:t>
            </a:r>
            <a:r>
              <a:rPr lang="en-MY" sz="2400" b="1" u="sng" dirty="0" smtClean="0"/>
              <a:t>only</a:t>
            </a:r>
            <a:r>
              <a:rPr lang="en-MY" sz="2400" dirty="0" smtClean="0"/>
              <a:t> used for</a:t>
            </a:r>
            <a:r>
              <a:rPr lang="en-MY" sz="2400" b="1" dirty="0" smtClean="0"/>
              <a:t> router configuration</a:t>
            </a:r>
            <a:r>
              <a:rPr lang="en-MY" sz="2400" dirty="0" smtClean="0"/>
              <a:t>, not data transfer in network.</a:t>
            </a:r>
            <a:endParaRPr lang="en-MY" sz="2400" dirty="0"/>
          </a:p>
        </p:txBody>
      </p:sp>
      <p:pic>
        <p:nvPicPr>
          <p:cNvPr id="96259" name="Picture 3"/>
          <p:cNvPicPr>
            <a:picLocks noChangeAspect="1" noChangeArrowheads="1"/>
          </p:cNvPicPr>
          <p:nvPr/>
        </p:nvPicPr>
        <p:blipFill>
          <a:blip r:embed="rId2" cstate="print"/>
          <a:srcRect/>
          <a:stretch>
            <a:fillRect/>
          </a:stretch>
        </p:blipFill>
        <p:spPr bwMode="auto">
          <a:xfrm>
            <a:off x="1966913" y="3829050"/>
            <a:ext cx="5210175" cy="2495550"/>
          </a:xfrm>
          <a:prstGeom prst="rect">
            <a:avLst/>
          </a:prstGeom>
          <a:noFill/>
          <a:ln w="9525">
            <a:noFill/>
            <a:miter lim="800000"/>
            <a:headEnd/>
            <a:tailEnd/>
          </a:ln>
        </p:spPr>
      </p:pic>
    </p:spTree>
    <p:extLst>
      <p:ext uri="{BB962C8B-B14F-4D97-AF65-F5344CB8AC3E}">
        <p14:creationId xmlns:p14="http://schemas.microsoft.com/office/powerpoint/2010/main" val="37334765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Ethernet Copper Cable (Cat 5)</a:t>
            </a:r>
            <a:endParaRPr lang="en-MY" dirty="0"/>
          </a:p>
        </p:txBody>
      </p:sp>
      <p:sp>
        <p:nvSpPr>
          <p:cNvPr id="3" name="Content Placeholder 2"/>
          <p:cNvSpPr>
            <a:spLocks noGrp="1"/>
          </p:cNvSpPr>
          <p:nvPr>
            <p:ph idx="1"/>
          </p:nvPr>
        </p:nvSpPr>
        <p:spPr/>
        <p:txBody>
          <a:bodyPr/>
          <a:lstStyle/>
          <a:p>
            <a:pPr>
              <a:spcBef>
                <a:spcPts val="400"/>
              </a:spcBef>
            </a:pPr>
            <a:r>
              <a:rPr lang="en-MY" sz="1600" dirty="0" smtClean="0"/>
              <a:t>There are two types of cable to connect the Ethernet ports in the LAN of the PC, switches, and routers.</a:t>
            </a:r>
          </a:p>
          <a:p>
            <a:pPr lvl="1">
              <a:spcBef>
                <a:spcPts val="400"/>
              </a:spcBef>
            </a:pPr>
            <a:r>
              <a:rPr lang="en-MY" sz="1600" dirty="0" smtClean="0"/>
              <a:t>Straight-through and Crossover</a:t>
            </a:r>
          </a:p>
          <a:p>
            <a:pPr>
              <a:spcBef>
                <a:spcPts val="400"/>
              </a:spcBef>
            </a:pPr>
            <a:r>
              <a:rPr lang="en-MY" sz="1600" dirty="0" smtClean="0"/>
              <a:t>Both type of cables are a type of twisted pair copper wire cable for LAN use for which the </a:t>
            </a:r>
            <a:r>
              <a:rPr lang="en-MY" sz="1600" b="1" dirty="0" smtClean="0"/>
              <a:t>RJ-45</a:t>
            </a:r>
            <a:r>
              <a:rPr lang="en-MY" sz="1600" dirty="0" smtClean="0"/>
              <a:t> connectors at each end</a:t>
            </a:r>
          </a:p>
          <a:p>
            <a:pPr>
              <a:spcBef>
                <a:spcPts val="400"/>
              </a:spcBef>
            </a:pPr>
            <a:r>
              <a:rPr lang="en-MY" sz="1600" dirty="0" smtClean="0"/>
              <a:t>Both of them look the same, except for the conductors arrangement shown below.</a:t>
            </a:r>
          </a:p>
          <a:p>
            <a:pPr>
              <a:spcBef>
                <a:spcPts val="400"/>
              </a:spcBef>
            </a:pPr>
            <a:r>
              <a:rPr lang="en-MY" sz="1600" dirty="0" smtClean="0"/>
              <a:t>Straight-through cables have the same </a:t>
            </a:r>
            <a:r>
              <a:rPr lang="en-MY" sz="1600" dirty="0" err="1" smtClean="0"/>
              <a:t>pinout</a:t>
            </a:r>
            <a:r>
              <a:rPr lang="en-MY" sz="1600" dirty="0" smtClean="0"/>
              <a:t> (i.e., arrangement of conductors).</a:t>
            </a:r>
          </a:p>
          <a:p>
            <a:pPr>
              <a:spcBef>
                <a:spcPts val="400"/>
              </a:spcBef>
            </a:pPr>
            <a:r>
              <a:rPr lang="en-MY" sz="1600" dirty="0" smtClean="0"/>
              <a:t>Crossover cable, the wires on the cable are crossed over so that the receive signal pins on the connector on one end are connected to the transmit signal pins on the connector on the other end.</a:t>
            </a:r>
            <a:endParaRPr lang="en-MY" sz="1600" dirty="0"/>
          </a:p>
        </p:txBody>
      </p:sp>
      <p:pic>
        <p:nvPicPr>
          <p:cNvPr id="97282" name="Picture 2"/>
          <p:cNvPicPr>
            <a:picLocks noChangeAspect="1" noChangeArrowheads="1"/>
          </p:cNvPicPr>
          <p:nvPr/>
        </p:nvPicPr>
        <p:blipFill>
          <a:blip r:embed="rId2" cstate="print"/>
          <a:srcRect/>
          <a:stretch>
            <a:fillRect/>
          </a:stretch>
        </p:blipFill>
        <p:spPr bwMode="auto">
          <a:xfrm>
            <a:off x="3048000" y="4114800"/>
            <a:ext cx="2286000" cy="2324100"/>
          </a:xfrm>
          <a:prstGeom prst="rect">
            <a:avLst/>
          </a:prstGeom>
          <a:noFill/>
          <a:ln w="9525">
            <a:noFill/>
            <a:miter lim="800000"/>
            <a:headEnd/>
            <a:tailEnd/>
          </a:ln>
        </p:spPr>
      </p:pic>
      <p:pic>
        <p:nvPicPr>
          <p:cNvPr id="97284" name="Picture 4"/>
          <p:cNvPicPr>
            <a:picLocks noChangeAspect="1" noChangeArrowheads="1"/>
          </p:cNvPicPr>
          <p:nvPr/>
        </p:nvPicPr>
        <p:blipFill>
          <a:blip r:embed="rId3" cstate="print"/>
          <a:srcRect/>
          <a:stretch>
            <a:fillRect/>
          </a:stretch>
        </p:blipFill>
        <p:spPr bwMode="auto">
          <a:xfrm>
            <a:off x="5410200" y="4114800"/>
            <a:ext cx="2286000" cy="2324100"/>
          </a:xfrm>
          <a:prstGeom prst="rect">
            <a:avLst/>
          </a:prstGeom>
          <a:noFill/>
          <a:ln w="9525">
            <a:noFill/>
            <a:miter lim="800000"/>
            <a:headEnd/>
            <a:tailEnd/>
          </a:ln>
        </p:spPr>
      </p:pic>
      <p:pic>
        <p:nvPicPr>
          <p:cNvPr id="97286" name="Picture 6"/>
          <p:cNvPicPr>
            <a:picLocks noChangeAspect="1" noChangeArrowheads="1"/>
          </p:cNvPicPr>
          <p:nvPr/>
        </p:nvPicPr>
        <p:blipFill>
          <a:blip r:embed="rId4" cstate="print"/>
          <a:srcRect/>
          <a:stretch>
            <a:fillRect/>
          </a:stretch>
        </p:blipFill>
        <p:spPr bwMode="auto">
          <a:xfrm>
            <a:off x="852293" y="4143375"/>
            <a:ext cx="1814707" cy="1952625"/>
          </a:xfrm>
          <a:prstGeom prst="rect">
            <a:avLst/>
          </a:prstGeom>
          <a:noFill/>
          <a:ln w="9525">
            <a:noFill/>
            <a:miter lim="800000"/>
            <a:headEnd/>
            <a:tailEnd/>
          </a:ln>
        </p:spPr>
      </p:pic>
      <p:sp>
        <p:nvSpPr>
          <p:cNvPr id="9" name="TextBox 8"/>
          <p:cNvSpPr txBox="1"/>
          <p:nvPr/>
        </p:nvSpPr>
        <p:spPr>
          <a:xfrm>
            <a:off x="685800" y="6076890"/>
            <a:ext cx="2194832" cy="400110"/>
          </a:xfrm>
          <a:prstGeom prst="rect">
            <a:avLst/>
          </a:prstGeom>
          <a:noFill/>
        </p:spPr>
        <p:txBody>
          <a:bodyPr wrap="none" rtlCol="0">
            <a:spAutoFit/>
          </a:bodyPr>
          <a:lstStyle/>
          <a:p>
            <a:r>
              <a:rPr lang="en-US" b="1" dirty="0" smtClean="0">
                <a:solidFill>
                  <a:srgbClr val="000000"/>
                </a:solidFill>
              </a:rPr>
              <a:t>RJ-45 connector</a:t>
            </a:r>
            <a:endParaRPr lang="en-MY" b="1" dirty="0">
              <a:solidFill>
                <a:srgbClr val="000000"/>
              </a:solidFill>
            </a:endParaRPr>
          </a:p>
        </p:txBody>
      </p:sp>
    </p:spTree>
    <p:extLst>
      <p:ext uri="{BB962C8B-B14F-4D97-AF65-F5344CB8AC3E}">
        <p14:creationId xmlns:p14="http://schemas.microsoft.com/office/powerpoint/2010/main" val="248900053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Straight-through cables are used in…</a:t>
            </a:r>
            <a:endParaRPr lang="en-MY" dirty="0"/>
          </a:p>
        </p:txBody>
      </p:sp>
      <p:sp>
        <p:nvSpPr>
          <p:cNvPr id="3" name="Content Placeholder 2"/>
          <p:cNvSpPr>
            <a:spLocks noGrp="1"/>
          </p:cNvSpPr>
          <p:nvPr>
            <p:ph idx="1"/>
          </p:nvPr>
        </p:nvSpPr>
        <p:spPr>
          <a:xfrm>
            <a:off x="304800" y="1371600"/>
            <a:ext cx="8534400" cy="1066800"/>
          </a:xfrm>
        </p:spPr>
        <p:txBody>
          <a:bodyPr/>
          <a:lstStyle/>
          <a:p>
            <a:r>
              <a:rPr lang="en-MY" sz="2000" dirty="0" smtClean="0"/>
              <a:t>Straight-through cables are represented by </a:t>
            </a:r>
            <a:r>
              <a:rPr lang="en-MY" sz="2000" b="1" dirty="0" smtClean="0"/>
              <a:t>solid line </a:t>
            </a:r>
            <a:r>
              <a:rPr lang="en-MY" sz="2000" dirty="0" smtClean="0"/>
              <a:t>in Packet Tracer</a:t>
            </a:r>
            <a:endParaRPr lang="en-MY" sz="2000" dirty="0"/>
          </a:p>
        </p:txBody>
      </p:sp>
      <p:pic>
        <p:nvPicPr>
          <p:cNvPr id="98307" name="Picture 3"/>
          <p:cNvPicPr>
            <a:picLocks noChangeAspect="1" noChangeArrowheads="1"/>
          </p:cNvPicPr>
          <p:nvPr/>
        </p:nvPicPr>
        <p:blipFill>
          <a:blip r:embed="rId2" cstate="print"/>
          <a:srcRect/>
          <a:stretch>
            <a:fillRect/>
          </a:stretch>
        </p:blipFill>
        <p:spPr bwMode="auto">
          <a:xfrm>
            <a:off x="902207" y="1828800"/>
            <a:ext cx="6717793" cy="4419600"/>
          </a:xfrm>
          <a:prstGeom prst="rect">
            <a:avLst/>
          </a:prstGeom>
          <a:noFill/>
          <a:ln w="9525">
            <a:noFill/>
            <a:miter lim="800000"/>
            <a:headEnd/>
            <a:tailEnd/>
          </a:ln>
        </p:spPr>
      </p:pic>
    </p:spTree>
    <p:extLst>
      <p:ext uri="{BB962C8B-B14F-4D97-AF65-F5344CB8AC3E}">
        <p14:creationId xmlns:p14="http://schemas.microsoft.com/office/powerpoint/2010/main" val="32945447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Cross-over cabled are used in…</a:t>
            </a:r>
            <a:endParaRPr lang="en-MY" dirty="0"/>
          </a:p>
        </p:txBody>
      </p:sp>
      <p:sp>
        <p:nvSpPr>
          <p:cNvPr id="3" name="Content Placeholder 2"/>
          <p:cNvSpPr>
            <a:spLocks noGrp="1"/>
          </p:cNvSpPr>
          <p:nvPr>
            <p:ph idx="1"/>
          </p:nvPr>
        </p:nvSpPr>
        <p:spPr/>
        <p:txBody>
          <a:bodyPr/>
          <a:lstStyle/>
          <a:p>
            <a:r>
              <a:rPr lang="en-MY" sz="2000" dirty="0" smtClean="0"/>
              <a:t>Cross-over cables are represented by </a:t>
            </a:r>
            <a:r>
              <a:rPr lang="en-MY" sz="2000" b="1" dirty="0" smtClean="0"/>
              <a:t>dashed line </a:t>
            </a:r>
            <a:r>
              <a:rPr lang="en-MY" sz="2000" dirty="0" smtClean="0"/>
              <a:t>in Packet Tracer</a:t>
            </a:r>
            <a:endParaRPr lang="en-MY" sz="2000" dirty="0"/>
          </a:p>
        </p:txBody>
      </p:sp>
      <p:pic>
        <p:nvPicPr>
          <p:cNvPr id="99330" name="Picture 2"/>
          <p:cNvPicPr>
            <a:picLocks noChangeAspect="1" noChangeArrowheads="1"/>
          </p:cNvPicPr>
          <p:nvPr/>
        </p:nvPicPr>
        <p:blipFill>
          <a:blip r:embed="rId2" cstate="print"/>
          <a:srcRect/>
          <a:stretch>
            <a:fillRect/>
          </a:stretch>
        </p:blipFill>
        <p:spPr bwMode="auto">
          <a:xfrm>
            <a:off x="457200" y="1981200"/>
            <a:ext cx="8458200" cy="4191000"/>
          </a:xfrm>
          <a:prstGeom prst="rect">
            <a:avLst/>
          </a:prstGeom>
          <a:noFill/>
          <a:ln w="9525">
            <a:noFill/>
            <a:miter lim="800000"/>
            <a:headEnd/>
            <a:tailEnd/>
          </a:ln>
        </p:spPr>
      </p:pic>
    </p:spTree>
    <p:extLst>
      <p:ext uri="{BB962C8B-B14F-4D97-AF65-F5344CB8AC3E}">
        <p14:creationId xmlns:p14="http://schemas.microsoft.com/office/powerpoint/2010/main" val="16076721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Fiber Optics</a:t>
            </a:r>
            <a:endParaRPr lang="en-MY" dirty="0"/>
          </a:p>
        </p:txBody>
      </p:sp>
      <p:sp>
        <p:nvSpPr>
          <p:cNvPr id="3" name="Content Placeholder 2"/>
          <p:cNvSpPr>
            <a:spLocks noGrp="1"/>
          </p:cNvSpPr>
          <p:nvPr>
            <p:ph idx="1"/>
          </p:nvPr>
        </p:nvSpPr>
        <p:spPr/>
        <p:txBody>
          <a:bodyPr/>
          <a:lstStyle/>
          <a:p>
            <a:r>
              <a:rPr lang="en-MY" sz="2000" dirty="0" smtClean="0"/>
              <a:t>Optical </a:t>
            </a:r>
            <a:r>
              <a:rPr lang="en-MY" sz="2000" dirty="0" err="1" smtClean="0"/>
              <a:t>fibers</a:t>
            </a:r>
            <a:r>
              <a:rPr lang="en-MY" sz="2000" dirty="0" smtClean="0"/>
              <a:t> are used to transmit data using light, which permits transmission over longer distances and at higher bandwidths (data rates) than other forms of communications.</a:t>
            </a:r>
          </a:p>
          <a:p>
            <a:pPr lvl="1"/>
            <a:r>
              <a:rPr lang="en-MY" sz="2000" dirty="0" smtClean="0"/>
              <a:t>Undersea Internet cables are almost all in </a:t>
            </a:r>
            <a:r>
              <a:rPr lang="en-MY" sz="2000" dirty="0" err="1" smtClean="0"/>
              <a:t>fiber</a:t>
            </a:r>
            <a:r>
              <a:rPr lang="en-MY" sz="2000" dirty="0" smtClean="0"/>
              <a:t>-optics.</a:t>
            </a:r>
          </a:p>
          <a:p>
            <a:pPr lvl="1"/>
            <a:r>
              <a:rPr lang="en-MY" sz="2000" dirty="0" smtClean="0"/>
              <a:t>Transmit up to tens of gigabits per second.</a:t>
            </a:r>
          </a:p>
          <a:p>
            <a:pPr lvl="1"/>
            <a:r>
              <a:rPr lang="en-MY" sz="2000" dirty="0" smtClean="0"/>
              <a:t>Immune to electromagnetic interference.</a:t>
            </a:r>
            <a:endParaRPr lang="en-MY" sz="2000" dirty="0"/>
          </a:p>
        </p:txBody>
      </p:sp>
      <p:pic>
        <p:nvPicPr>
          <p:cNvPr id="100355" name="Picture 3"/>
          <p:cNvPicPr>
            <a:picLocks noChangeAspect="1" noChangeArrowheads="1"/>
          </p:cNvPicPr>
          <p:nvPr/>
        </p:nvPicPr>
        <p:blipFill>
          <a:blip r:embed="rId2" cstate="print"/>
          <a:srcRect/>
          <a:stretch>
            <a:fillRect/>
          </a:stretch>
        </p:blipFill>
        <p:spPr bwMode="auto">
          <a:xfrm>
            <a:off x="6096000" y="3200400"/>
            <a:ext cx="2857500" cy="2847975"/>
          </a:xfrm>
          <a:prstGeom prst="rect">
            <a:avLst/>
          </a:prstGeom>
          <a:noFill/>
          <a:ln w="9525">
            <a:noFill/>
            <a:miter lim="800000"/>
            <a:headEnd/>
            <a:tailEnd/>
          </a:ln>
        </p:spPr>
      </p:pic>
      <p:pic>
        <p:nvPicPr>
          <p:cNvPr id="100357" name="Picture 5" descr="http://static.ddmcdn.com/gif/fiber-optic-fiber-edit.jpg"/>
          <p:cNvPicPr>
            <a:picLocks noChangeAspect="1" noChangeArrowheads="1"/>
          </p:cNvPicPr>
          <p:nvPr/>
        </p:nvPicPr>
        <p:blipFill>
          <a:blip r:embed="rId3" cstate="print"/>
          <a:srcRect/>
          <a:stretch>
            <a:fillRect/>
          </a:stretch>
        </p:blipFill>
        <p:spPr bwMode="auto">
          <a:xfrm>
            <a:off x="1981200" y="3581400"/>
            <a:ext cx="2857500" cy="2857500"/>
          </a:xfrm>
          <a:prstGeom prst="rect">
            <a:avLst/>
          </a:prstGeom>
          <a:noFill/>
        </p:spPr>
      </p:pic>
    </p:spTree>
    <p:extLst>
      <p:ext uri="{BB962C8B-B14F-4D97-AF65-F5344CB8AC3E}">
        <p14:creationId xmlns:p14="http://schemas.microsoft.com/office/powerpoint/2010/main" val="921911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smtClean="0">
                <a:ea typeface="宋体" pitchFamily="2" charset="-122"/>
              </a:rPr>
              <a:t>Connection - 1</a:t>
            </a:r>
          </a:p>
        </p:txBody>
      </p:sp>
      <p:pic>
        <p:nvPicPr>
          <p:cNvPr id="12291" name="Picture 4"/>
          <p:cNvPicPr>
            <a:picLocks noChangeAspect="1" noChangeArrowheads="1"/>
          </p:cNvPicPr>
          <p:nvPr/>
        </p:nvPicPr>
        <p:blipFill>
          <a:blip r:embed="rId2" cstate="print"/>
          <a:srcRect/>
          <a:stretch>
            <a:fillRect/>
          </a:stretch>
        </p:blipFill>
        <p:spPr bwMode="auto">
          <a:xfrm>
            <a:off x="1219200" y="1524000"/>
            <a:ext cx="6629400" cy="4573588"/>
          </a:xfrm>
          <a:prstGeom prst="rect">
            <a:avLst/>
          </a:prstGeom>
          <a:noFill/>
          <a:ln w="9525">
            <a:noFill/>
            <a:miter lim="800000"/>
            <a:headEnd/>
            <a:tailEnd/>
          </a:ln>
        </p:spPr>
      </p:pic>
      <p:sp>
        <p:nvSpPr>
          <p:cNvPr id="12292" name="Line 5"/>
          <p:cNvSpPr>
            <a:spLocks noChangeShapeType="1"/>
          </p:cNvSpPr>
          <p:nvPr/>
        </p:nvSpPr>
        <p:spPr bwMode="auto">
          <a:xfrm>
            <a:off x="1600200" y="4562475"/>
            <a:ext cx="762000" cy="914400"/>
          </a:xfrm>
          <a:prstGeom prst="line">
            <a:avLst/>
          </a:prstGeom>
          <a:noFill/>
          <a:ln w="38100">
            <a:solidFill>
              <a:schemeClr val="tx1"/>
            </a:solidFill>
            <a:round/>
            <a:headEnd/>
            <a:tailEnd type="triangle" w="med" len="med"/>
          </a:ln>
        </p:spPr>
        <p:txBody>
          <a:bodyPr/>
          <a:lstStyle/>
          <a:p>
            <a:endParaRPr lang="en-MY"/>
          </a:p>
        </p:txBody>
      </p:sp>
      <p:sp>
        <p:nvSpPr>
          <p:cNvPr id="12293" name="Text Box 6"/>
          <p:cNvSpPr txBox="1">
            <a:spLocks noChangeArrowheads="1"/>
          </p:cNvSpPr>
          <p:nvPr/>
        </p:nvSpPr>
        <p:spPr bwMode="auto">
          <a:xfrm>
            <a:off x="2895600" y="4257675"/>
            <a:ext cx="3873500" cy="581025"/>
          </a:xfrm>
          <a:prstGeom prst="rect">
            <a:avLst/>
          </a:prstGeom>
          <a:noFill/>
          <a:ln w="9525">
            <a:noFill/>
            <a:miter lim="800000"/>
            <a:headEnd/>
            <a:tailEnd/>
          </a:ln>
        </p:spPr>
        <p:txBody>
          <a:bodyPr wrap="none">
            <a:spAutoFit/>
          </a:bodyPr>
          <a:lstStyle/>
          <a:p>
            <a:r>
              <a:rPr lang="en-US" altLang="zh-CN" sz="1600">
                <a:ea typeface="宋体" pitchFamily="2" charset="-122"/>
              </a:rPr>
              <a:t>2. Click on </a:t>
            </a:r>
          </a:p>
          <a:p>
            <a:r>
              <a:rPr lang="en-US" altLang="zh-CN" sz="1600">
                <a:ea typeface="宋体" pitchFamily="2" charset="-122"/>
              </a:rPr>
              <a:t>“Automatically Choose Connection Type”</a:t>
            </a:r>
          </a:p>
        </p:txBody>
      </p:sp>
      <p:sp>
        <p:nvSpPr>
          <p:cNvPr id="12294" name="Line 7"/>
          <p:cNvSpPr>
            <a:spLocks noChangeShapeType="1"/>
          </p:cNvSpPr>
          <p:nvPr/>
        </p:nvSpPr>
        <p:spPr bwMode="auto">
          <a:xfrm flipH="1">
            <a:off x="2667000" y="4867275"/>
            <a:ext cx="1295400" cy="609600"/>
          </a:xfrm>
          <a:prstGeom prst="line">
            <a:avLst/>
          </a:prstGeom>
          <a:noFill/>
          <a:ln w="38100">
            <a:solidFill>
              <a:schemeClr val="tx1"/>
            </a:solidFill>
            <a:round/>
            <a:headEnd/>
            <a:tailEnd type="triangle" w="med" len="med"/>
          </a:ln>
        </p:spPr>
        <p:txBody>
          <a:bodyPr/>
          <a:lstStyle/>
          <a:p>
            <a:endParaRPr lang="en-MY"/>
          </a:p>
        </p:txBody>
      </p:sp>
      <p:sp>
        <p:nvSpPr>
          <p:cNvPr id="12295" name="Text Box 8"/>
          <p:cNvSpPr txBox="1">
            <a:spLocks noChangeArrowheads="1"/>
          </p:cNvSpPr>
          <p:nvPr/>
        </p:nvSpPr>
        <p:spPr bwMode="auto">
          <a:xfrm>
            <a:off x="304800" y="3952875"/>
            <a:ext cx="1878013" cy="581025"/>
          </a:xfrm>
          <a:prstGeom prst="rect">
            <a:avLst/>
          </a:prstGeom>
          <a:noFill/>
          <a:ln w="9525">
            <a:noFill/>
            <a:miter lim="800000"/>
            <a:headEnd/>
            <a:tailEnd/>
          </a:ln>
        </p:spPr>
        <p:txBody>
          <a:bodyPr wrap="none">
            <a:spAutoFit/>
          </a:bodyPr>
          <a:lstStyle/>
          <a:p>
            <a:r>
              <a:rPr lang="en-US" altLang="zh-CN" sz="1600">
                <a:ea typeface="宋体" pitchFamily="2" charset="-122"/>
              </a:rPr>
              <a:t>1.Click here first</a:t>
            </a:r>
          </a:p>
          <a:p>
            <a:r>
              <a:rPr lang="en-US" altLang="zh-CN" sz="1600">
                <a:ea typeface="宋体" pitchFamily="2" charset="-122"/>
              </a:rPr>
              <a:t>to get Connections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Telephone Cables</a:t>
            </a:r>
            <a:endParaRPr lang="en-MY" dirty="0"/>
          </a:p>
        </p:txBody>
      </p:sp>
      <p:sp>
        <p:nvSpPr>
          <p:cNvPr id="3" name="Content Placeholder 2"/>
          <p:cNvSpPr>
            <a:spLocks noGrp="1"/>
          </p:cNvSpPr>
          <p:nvPr>
            <p:ph idx="1"/>
          </p:nvPr>
        </p:nvSpPr>
        <p:spPr/>
        <p:txBody>
          <a:bodyPr/>
          <a:lstStyle/>
          <a:p>
            <a:r>
              <a:rPr lang="en-MY" sz="2400" dirty="0" smtClean="0"/>
              <a:t>Traditionally used to connect telephones.</a:t>
            </a:r>
          </a:p>
          <a:p>
            <a:r>
              <a:rPr lang="en-MY" sz="2400" dirty="0" smtClean="0"/>
              <a:t>Also used in </a:t>
            </a:r>
            <a:r>
              <a:rPr lang="en-MY" sz="2400" dirty="0" err="1" smtClean="0"/>
              <a:t>xDSL</a:t>
            </a:r>
            <a:r>
              <a:rPr lang="en-MY" sz="2400" dirty="0" smtClean="0"/>
              <a:t> modems to connect to phone plug for accessing the Internet.</a:t>
            </a:r>
          </a:p>
          <a:p>
            <a:r>
              <a:rPr lang="en-MY" sz="2400" dirty="0" smtClean="0"/>
              <a:t>Quite similar to Ethernet cable but smaller.</a:t>
            </a:r>
            <a:endParaRPr lang="en-MY" sz="2400" dirty="0"/>
          </a:p>
        </p:txBody>
      </p:sp>
      <p:pic>
        <p:nvPicPr>
          <p:cNvPr id="101379" name="Picture 3" descr="http://3.bp.blogspot.com/_dSLtlXk3OoE/TT6dp40zWgI/AAAAAAAAAHo/0rd7jzWTYWI/s1600/rj11.jpg"/>
          <p:cNvPicPr>
            <a:picLocks noChangeAspect="1" noChangeArrowheads="1"/>
          </p:cNvPicPr>
          <p:nvPr/>
        </p:nvPicPr>
        <p:blipFill>
          <a:blip r:embed="rId2" cstate="print"/>
          <a:srcRect/>
          <a:stretch>
            <a:fillRect/>
          </a:stretch>
        </p:blipFill>
        <p:spPr bwMode="auto">
          <a:xfrm>
            <a:off x="1219200" y="3657600"/>
            <a:ext cx="2819400" cy="1970263"/>
          </a:xfrm>
          <a:prstGeom prst="rect">
            <a:avLst/>
          </a:prstGeom>
          <a:noFill/>
        </p:spPr>
      </p:pic>
      <p:pic>
        <p:nvPicPr>
          <p:cNvPr id="101381" name="Picture 5" descr="Registerd Jack 45 versus Registerd Jack 11"/>
          <p:cNvPicPr>
            <a:picLocks noChangeAspect="1" noChangeArrowheads="1"/>
          </p:cNvPicPr>
          <p:nvPr/>
        </p:nvPicPr>
        <p:blipFill>
          <a:blip r:embed="rId3" cstate="print"/>
          <a:srcRect/>
          <a:stretch>
            <a:fillRect/>
          </a:stretch>
        </p:blipFill>
        <p:spPr bwMode="auto">
          <a:xfrm>
            <a:off x="5029200" y="3581400"/>
            <a:ext cx="2000250" cy="1143001"/>
          </a:xfrm>
          <a:prstGeom prst="rect">
            <a:avLst/>
          </a:prstGeom>
          <a:noFill/>
        </p:spPr>
      </p:pic>
      <p:sp>
        <p:nvSpPr>
          <p:cNvPr id="8" name="TextBox 7"/>
          <p:cNvSpPr txBox="1"/>
          <p:nvPr/>
        </p:nvSpPr>
        <p:spPr>
          <a:xfrm>
            <a:off x="4973692" y="4736068"/>
            <a:ext cx="1274708" cy="369332"/>
          </a:xfrm>
          <a:prstGeom prst="rect">
            <a:avLst/>
          </a:prstGeom>
          <a:noFill/>
        </p:spPr>
        <p:txBody>
          <a:bodyPr wrap="none" rtlCol="0">
            <a:spAutoFit/>
          </a:bodyPr>
          <a:lstStyle/>
          <a:p>
            <a:r>
              <a:rPr lang="en-US" sz="1800" b="1" dirty="0" smtClean="0">
                <a:solidFill>
                  <a:srgbClr val="008000"/>
                </a:solidFill>
              </a:rPr>
              <a:t>(Ethernet)</a:t>
            </a:r>
            <a:endParaRPr lang="en-MY" sz="1800" b="1" dirty="0">
              <a:solidFill>
                <a:srgbClr val="008000"/>
              </a:solidFill>
            </a:endParaRPr>
          </a:p>
        </p:txBody>
      </p:sp>
      <p:sp>
        <p:nvSpPr>
          <p:cNvPr id="9" name="TextBox 8"/>
          <p:cNvSpPr txBox="1"/>
          <p:nvPr/>
        </p:nvSpPr>
        <p:spPr>
          <a:xfrm>
            <a:off x="6172200" y="4724400"/>
            <a:ext cx="1043876" cy="369332"/>
          </a:xfrm>
          <a:prstGeom prst="rect">
            <a:avLst/>
          </a:prstGeom>
          <a:noFill/>
        </p:spPr>
        <p:txBody>
          <a:bodyPr wrap="none" rtlCol="0">
            <a:spAutoFit/>
          </a:bodyPr>
          <a:lstStyle/>
          <a:p>
            <a:r>
              <a:rPr lang="en-US" sz="1800" b="1" dirty="0" smtClean="0">
                <a:solidFill>
                  <a:srgbClr val="C00000"/>
                </a:solidFill>
              </a:rPr>
              <a:t>(Phone)</a:t>
            </a:r>
            <a:endParaRPr lang="en-MY" sz="1800" b="1" dirty="0">
              <a:solidFill>
                <a:srgbClr val="C00000"/>
              </a:solidFill>
            </a:endParaRPr>
          </a:p>
        </p:txBody>
      </p:sp>
    </p:spTree>
    <p:extLst>
      <p:ext uri="{BB962C8B-B14F-4D97-AF65-F5344CB8AC3E}">
        <p14:creationId xmlns:p14="http://schemas.microsoft.com/office/powerpoint/2010/main" val="6322872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Coaxial Cable</a:t>
            </a:r>
            <a:endParaRPr lang="en-MY" dirty="0"/>
          </a:p>
        </p:txBody>
      </p:sp>
      <p:sp>
        <p:nvSpPr>
          <p:cNvPr id="3" name="Content Placeholder 2"/>
          <p:cNvSpPr>
            <a:spLocks noGrp="1"/>
          </p:cNvSpPr>
          <p:nvPr>
            <p:ph idx="1"/>
          </p:nvPr>
        </p:nvSpPr>
        <p:spPr/>
        <p:txBody>
          <a:bodyPr/>
          <a:lstStyle/>
          <a:p>
            <a:r>
              <a:rPr lang="en-MY" dirty="0" smtClean="0"/>
              <a:t>Traditionally for TV use.</a:t>
            </a:r>
          </a:p>
          <a:p>
            <a:r>
              <a:rPr lang="en-MY" dirty="0" smtClean="0"/>
              <a:t>Also used in connection:</a:t>
            </a:r>
          </a:p>
          <a:p>
            <a:pPr lvl="1"/>
            <a:r>
              <a:rPr lang="en-MY" dirty="0" smtClean="0"/>
              <a:t>from cable modem to cable TV outlet/plug</a:t>
            </a:r>
          </a:p>
          <a:p>
            <a:pPr lvl="1"/>
            <a:r>
              <a:rPr lang="en-MY" dirty="0" smtClean="0"/>
              <a:t>from satellite dish to decoder (</a:t>
            </a:r>
            <a:r>
              <a:rPr lang="en-MY" dirty="0" err="1" smtClean="0"/>
              <a:t>Astro</a:t>
            </a:r>
            <a:r>
              <a:rPr lang="en-MY" dirty="0" smtClean="0"/>
              <a:t>)</a:t>
            </a:r>
          </a:p>
          <a:p>
            <a:pPr>
              <a:buNone/>
            </a:pPr>
            <a:endParaRPr lang="en-MY" dirty="0"/>
          </a:p>
        </p:txBody>
      </p:sp>
      <p:pic>
        <p:nvPicPr>
          <p:cNvPr id="108546" name="Picture 2"/>
          <p:cNvPicPr>
            <a:picLocks noChangeAspect="1" noChangeArrowheads="1"/>
          </p:cNvPicPr>
          <p:nvPr/>
        </p:nvPicPr>
        <p:blipFill>
          <a:blip r:embed="rId2" cstate="print"/>
          <a:srcRect/>
          <a:stretch>
            <a:fillRect/>
          </a:stretch>
        </p:blipFill>
        <p:spPr bwMode="auto">
          <a:xfrm>
            <a:off x="1143000" y="3771900"/>
            <a:ext cx="3200400" cy="2400300"/>
          </a:xfrm>
          <a:prstGeom prst="rect">
            <a:avLst/>
          </a:prstGeom>
          <a:noFill/>
          <a:ln w="9525">
            <a:noFill/>
            <a:miter lim="800000"/>
            <a:headEnd/>
            <a:tailEnd/>
          </a:ln>
        </p:spPr>
      </p:pic>
      <p:pic>
        <p:nvPicPr>
          <p:cNvPr id="108547" name="Picture 3"/>
          <p:cNvPicPr>
            <a:picLocks noChangeAspect="1" noChangeArrowheads="1"/>
          </p:cNvPicPr>
          <p:nvPr/>
        </p:nvPicPr>
        <p:blipFill>
          <a:blip r:embed="rId3" cstate="print"/>
          <a:srcRect/>
          <a:stretch>
            <a:fillRect/>
          </a:stretch>
        </p:blipFill>
        <p:spPr bwMode="auto">
          <a:xfrm>
            <a:off x="4876800" y="3657600"/>
            <a:ext cx="3652838" cy="2498107"/>
          </a:xfrm>
          <a:prstGeom prst="rect">
            <a:avLst/>
          </a:prstGeom>
          <a:noFill/>
          <a:ln w="9525">
            <a:noFill/>
            <a:miter lim="800000"/>
            <a:headEnd/>
            <a:tailEnd/>
          </a:ln>
        </p:spPr>
      </p:pic>
    </p:spTree>
    <p:extLst>
      <p:ext uri="{BB962C8B-B14F-4D97-AF65-F5344CB8AC3E}">
        <p14:creationId xmlns:p14="http://schemas.microsoft.com/office/powerpoint/2010/main" val="4921983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Cable</a:t>
            </a:r>
            <a:endParaRPr lang="en-MY" dirty="0"/>
          </a:p>
        </p:txBody>
      </p:sp>
      <p:sp>
        <p:nvSpPr>
          <p:cNvPr id="3" name="Content Placeholder 2"/>
          <p:cNvSpPr>
            <a:spLocks noGrp="1"/>
          </p:cNvSpPr>
          <p:nvPr>
            <p:ph idx="1"/>
          </p:nvPr>
        </p:nvSpPr>
        <p:spPr/>
        <p:txBody>
          <a:bodyPr/>
          <a:lstStyle/>
          <a:p>
            <a:r>
              <a:rPr lang="en-MY" sz="2400" dirty="0" smtClean="0"/>
              <a:t>Used in connecting router of an enterprise network to Internet (via Telephone companies (</a:t>
            </a:r>
            <a:r>
              <a:rPr lang="en-MY" sz="2400" dirty="0" err="1" smtClean="0"/>
              <a:t>telco</a:t>
            </a:r>
            <a:r>
              <a:rPr lang="en-MY" sz="2400" dirty="0" smtClean="0"/>
              <a:t>), or Internet service provider (ISP))</a:t>
            </a:r>
            <a:endParaRPr lang="en-MY" sz="2400" dirty="0"/>
          </a:p>
        </p:txBody>
      </p:sp>
      <p:pic>
        <p:nvPicPr>
          <p:cNvPr id="109570" name="Picture 2"/>
          <p:cNvPicPr>
            <a:picLocks noChangeAspect="1" noChangeArrowheads="1"/>
          </p:cNvPicPr>
          <p:nvPr/>
        </p:nvPicPr>
        <p:blipFill>
          <a:blip r:embed="rId2" cstate="print"/>
          <a:srcRect/>
          <a:stretch>
            <a:fillRect/>
          </a:stretch>
        </p:blipFill>
        <p:spPr bwMode="auto">
          <a:xfrm>
            <a:off x="1676400" y="2743200"/>
            <a:ext cx="4397679" cy="838200"/>
          </a:xfrm>
          <a:prstGeom prst="rect">
            <a:avLst/>
          </a:prstGeom>
          <a:noFill/>
          <a:ln w="9525">
            <a:noFill/>
            <a:miter lim="800000"/>
            <a:headEnd/>
            <a:tailEnd/>
          </a:ln>
        </p:spPr>
      </p:pic>
      <p:pic>
        <p:nvPicPr>
          <p:cNvPr id="109572" name="Picture 4"/>
          <p:cNvPicPr>
            <a:picLocks noChangeAspect="1" noChangeArrowheads="1"/>
          </p:cNvPicPr>
          <p:nvPr/>
        </p:nvPicPr>
        <p:blipFill>
          <a:blip r:embed="rId3" cstate="print"/>
          <a:srcRect/>
          <a:stretch>
            <a:fillRect/>
          </a:stretch>
        </p:blipFill>
        <p:spPr bwMode="auto">
          <a:xfrm>
            <a:off x="3429000" y="4267200"/>
            <a:ext cx="3505200" cy="2054047"/>
          </a:xfrm>
          <a:prstGeom prst="rect">
            <a:avLst/>
          </a:prstGeom>
          <a:noFill/>
          <a:ln w="9525">
            <a:noFill/>
            <a:miter lim="800000"/>
            <a:headEnd/>
            <a:tailEnd/>
          </a:ln>
        </p:spPr>
      </p:pic>
      <p:cxnSp>
        <p:nvCxnSpPr>
          <p:cNvPr id="8" name="Straight Arrow Connector 7"/>
          <p:cNvCxnSpPr/>
          <p:nvPr/>
        </p:nvCxnSpPr>
        <p:spPr>
          <a:xfrm>
            <a:off x="4800600" y="3200400"/>
            <a:ext cx="0" cy="914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590331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431800" y="2438400"/>
            <a:ext cx="8610600" cy="838200"/>
          </a:xfrm>
        </p:spPr>
        <p:txBody>
          <a:bodyPr/>
          <a:lstStyle/>
          <a:p>
            <a:pPr eaLnBrk="1" hangingPunct="1"/>
            <a:r>
              <a:rPr lang="en-US" altLang="zh-CN" sz="4000" dirty="0" smtClean="0">
                <a:solidFill>
                  <a:schemeClr val="accent2"/>
                </a:solidFill>
                <a:ea typeface="宋体" pitchFamily="2" charset="-122"/>
              </a:rPr>
              <a:t>Placement of Services/Servers</a:t>
            </a:r>
          </a:p>
        </p:txBody>
      </p:sp>
    </p:spTree>
    <p:extLst>
      <p:ext uri="{BB962C8B-B14F-4D97-AF65-F5344CB8AC3E}">
        <p14:creationId xmlns:p14="http://schemas.microsoft.com/office/powerpoint/2010/main" val="34564348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DHCP in a LAN</a:t>
            </a:r>
            <a:endParaRPr lang="en-MY" dirty="0"/>
          </a:p>
        </p:txBody>
      </p:sp>
      <p:sp>
        <p:nvSpPr>
          <p:cNvPr id="3" name="Content Placeholder 2"/>
          <p:cNvSpPr>
            <a:spLocks noGrp="1"/>
          </p:cNvSpPr>
          <p:nvPr>
            <p:ph idx="1"/>
          </p:nvPr>
        </p:nvSpPr>
        <p:spPr>
          <a:xfrm>
            <a:off x="304800" y="1371600"/>
            <a:ext cx="8534400" cy="1828800"/>
          </a:xfrm>
        </p:spPr>
        <p:txBody>
          <a:bodyPr/>
          <a:lstStyle/>
          <a:p>
            <a:r>
              <a:rPr lang="en-MY" sz="1800" dirty="0" smtClean="0"/>
              <a:t>DHCP service only works within a LAN</a:t>
            </a:r>
          </a:p>
          <a:p>
            <a:r>
              <a:rPr lang="en-MY" sz="1800" dirty="0" smtClean="0"/>
              <a:t>DHCP service does not function beyond a router unless otherwise configured</a:t>
            </a:r>
          </a:p>
        </p:txBody>
      </p:sp>
      <p:pic>
        <p:nvPicPr>
          <p:cNvPr id="110594" name="Picture 2"/>
          <p:cNvPicPr>
            <a:picLocks noChangeAspect="1" noChangeArrowheads="1"/>
          </p:cNvPicPr>
          <p:nvPr/>
        </p:nvPicPr>
        <p:blipFill>
          <a:blip r:embed="rId2" cstate="print"/>
          <a:srcRect/>
          <a:stretch>
            <a:fillRect/>
          </a:stretch>
        </p:blipFill>
        <p:spPr bwMode="auto">
          <a:xfrm>
            <a:off x="1097547" y="2209800"/>
            <a:ext cx="5074653" cy="2085975"/>
          </a:xfrm>
          <a:prstGeom prst="rect">
            <a:avLst/>
          </a:prstGeom>
          <a:noFill/>
          <a:ln w="9525">
            <a:noFill/>
            <a:miter lim="800000"/>
            <a:headEnd/>
            <a:tailEnd/>
          </a:ln>
        </p:spPr>
      </p:pic>
      <p:pic>
        <p:nvPicPr>
          <p:cNvPr id="110595" name="Picture 3"/>
          <p:cNvPicPr>
            <a:picLocks noChangeAspect="1" noChangeArrowheads="1"/>
          </p:cNvPicPr>
          <p:nvPr/>
        </p:nvPicPr>
        <p:blipFill>
          <a:blip r:embed="rId3" cstate="print"/>
          <a:srcRect/>
          <a:stretch>
            <a:fillRect/>
          </a:stretch>
        </p:blipFill>
        <p:spPr bwMode="auto">
          <a:xfrm>
            <a:off x="304800" y="4343400"/>
            <a:ext cx="3048000" cy="2113359"/>
          </a:xfrm>
          <a:prstGeom prst="rect">
            <a:avLst/>
          </a:prstGeom>
          <a:noFill/>
          <a:ln w="9525">
            <a:noFill/>
            <a:miter lim="800000"/>
            <a:headEnd/>
            <a:tailEnd/>
          </a:ln>
        </p:spPr>
      </p:pic>
      <p:pic>
        <p:nvPicPr>
          <p:cNvPr id="110596" name="Picture 4"/>
          <p:cNvPicPr>
            <a:picLocks noChangeAspect="1" noChangeArrowheads="1"/>
          </p:cNvPicPr>
          <p:nvPr/>
        </p:nvPicPr>
        <p:blipFill>
          <a:blip r:embed="rId4" cstate="print"/>
          <a:srcRect/>
          <a:stretch>
            <a:fillRect/>
          </a:stretch>
        </p:blipFill>
        <p:spPr bwMode="auto">
          <a:xfrm>
            <a:off x="4495800" y="4191000"/>
            <a:ext cx="3190875" cy="2222997"/>
          </a:xfrm>
          <a:prstGeom prst="rect">
            <a:avLst/>
          </a:prstGeom>
          <a:noFill/>
          <a:ln w="9525">
            <a:noFill/>
            <a:miter lim="800000"/>
            <a:headEnd/>
            <a:tailEnd/>
          </a:ln>
        </p:spPr>
      </p:pic>
      <p:cxnSp>
        <p:nvCxnSpPr>
          <p:cNvPr id="8" name="Straight Arrow Connector 7"/>
          <p:cNvCxnSpPr/>
          <p:nvPr/>
        </p:nvCxnSpPr>
        <p:spPr>
          <a:xfrm flipH="1">
            <a:off x="1981200" y="4267200"/>
            <a:ext cx="304800" cy="838200"/>
          </a:xfrm>
          <a:prstGeom prst="straightConnector1">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5943600" y="3962400"/>
            <a:ext cx="228600" cy="990600"/>
          </a:xfrm>
          <a:prstGeom prst="straightConnector1">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sp>
        <p:nvSpPr>
          <p:cNvPr id="13" name="Rectangle 12"/>
          <p:cNvSpPr/>
          <p:nvPr/>
        </p:nvSpPr>
        <p:spPr>
          <a:xfrm>
            <a:off x="6248400" y="2514600"/>
            <a:ext cx="2362200" cy="1631216"/>
          </a:xfrm>
          <a:prstGeom prst="rect">
            <a:avLst/>
          </a:prstGeom>
        </p:spPr>
        <p:txBody>
          <a:bodyPr wrap="square">
            <a:spAutoFit/>
          </a:bodyPr>
          <a:lstStyle/>
          <a:p>
            <a:r>
              <a:rPr lang="en-MY" dirty="0">
                <a:solidFill>
                  <a:srgbClr val="000000"/>
                </a:solidFill>
              </a:rPr>
              <a:t>PC1 can’t get</a:t>
            </a:r>
          </a:p>
          <a:p>
            <a:r>
              <a:rPr lang="en-MY" dirty="0">
                <a:solidFill>
                  <a:srgbClr val="000000"/>
                </a:solidFill>
              </a:rPr>
              <a:t>the dynamic IP</a:t>
            </a:r>
          </a:p>
          <a:p>
            <a:r>
              <a:rPr lang="en-MY" dirty="0">
                <a:solidFill>
                  <a:srgbClr val="000000"/>
                </a:solidFill>
              </a:rPr>
              <a:t>from Server0</a:t>
            </a:r>
          </a:p>
          <a:p>
            <a:r>
              <a:rPr lang="en-MY" dirty="0">
                <a:solidFill>
                  <a:srgbClr val="000000"/>
                </a:solidFill>
              </a:rPr>
              <a:t>because Router0</a:t>
            </a:r>
          </a:p>
          <a:p>
            <a:r>
              <a:rPr lang="en-MY" dirty="0">
                <a:solidFill>
                  <a:srgbClr val="000000"/>
                </a:solidFill>
              </a:rPr>
              <a:t>has blocked it.</a:t>
            </a:r>
          </a:p>
        </p:txBody>
      </p:sp>
    </p:spTree>
    <p:extLst>
      <p:ext uri="{BB962C8B-B14F-4D97-AF65-F5344CB8AC3E}">
        <p14:creationId xmlns:p14="http://schemas.microsoft.com/office/powerpoint/2010/main" val="4779247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DHCP Server Placement</a:t>
            </a:r>
            <a:endParaRPr lang="en-MY" dirty="0"/>
          </a:p>
        </p:txBody>
      </p:sp>
      <p:sp>
        <p:nvSpPr>
          <p:cNvPr id="3" name="Content Placeholder 2"/>
          <p:cNvSpPr>
            <a:spLocks noGrp="1"/>
          </p:cNvSpPr>
          <p:nvPr>
            <p:ph idx="1"/>
          </p:nvPr>
        </p:nvSpPr>
        <p:spPr/>
        <p:txBody>
          <a:bodyPr/>
          <a:lstStyle/>
          <a:p>
            <a:r>
              <a:rPr lang="da-DK" sz="1800" dirty="0" smtClean="0"/>
              <a:t>1 DHCP server serve 1 LAN</a:t>
            </a:r>
          </a:p>
          <a:p>
            <a:r>
              <a:rPr lang="en-MY" sz="1800" dirty="0" smtClean="0"/>
              <a:t>2 LANs need 2 DHCP servers (or service).</a:t>
            </a:r>
          </a:p>
          <a:p>
            <a:r>
              <a:rPr lang="en-MY" sz="1800" dirty="0" smtClean="0"/>
              <a:t>Router (and wireless router) can provide DHCP service.</a:t>
            </a:r>
          </a:p>
          <a:p>
            <a:r>
              <a:rPr lang="en-MY" sz="1800" dirty="0" smtClean="0"/>
              <a:t>You can have a few DHCP service within a LAN</a:t>
            </a:r>
          </a:p>
          <a:p>
            <a:pPr lvl="1"/>
            <a:r>
              <a:rPr lang="en-MY" sz="1800" dirty="0" smtClean="0"/>
              <a:t>As long as the DHCP IP range does not clash with each other</a:t>
            </a:r>
          </a:p>
          <a:p>
            <a:pPr lvl="1"/>
            <a:r>
              <a:rPr lang="en-MY" sz="1800" dirty="0" smtClean="0"/>
              <a:t>Will serve as good backup in case one DHCP server fails</a:t>
            </a:r>
            <a:endParaRPr lang="en-MY" sz="1800" dirty="0"/>
          </a:p>
        </p:txBody>
      </p:sp>
      <p:pic>
        <p:nvPicPr>
          <p:cNvPr id="111621" name="Picture 5"/>
          <p:cNvPicPr>
            <a:picLocks noChangeAspect="1" noChangeArrowheads="1"/>
          </p:cNvPicPr>
          <p:nvPr/>
        </p:nvPicPr>
        <p:blipFill>
          <a:blip r:embed="rId2" cstate="print"/>
          <a:srcRect/>
          <a:stretch>
            <a:fillRect/>
          </a:stretch>
        </p:blipFill>
        <p:spPr bwMode="auto">
          <a:xfrm>
            <a:off x="609600" y="3886200"/>
            <a:ext cx="4300025" cy="2133600"/>
          </a:xfrm>
          <a:prstGeom prst="rect">
            <a:avLst/>
          </a:prstGeom>
          <a:noFill/>
          <a:ln w="9525">
            <a:noFill/>
            <a:miter lim="800000"/>
            <a:headEnd/>
            <a:tailEnd/>
          </a:ln>
        </p:spPr>
      </p:pic>
      <p:pic>
        <p:nvPicPr>
          <p:cNvPr id="111622" name="Picture 6"/>
          <p:cNvPicPr>
            <a:picLocks noChangeAspect="1" noChangeArrowheads="1"/>
          </p:cNvPicPr>
          <p:nvPr/>
        </p:nvPicPr>
        <p:blipFill>
          <a:blip r:embed="rId3" cstate="print"/>
          <a:srcRect/>
          <a:stretch>
            <a:fillRect/>
          </a:stretch>
        </p:blipFill>
        <p:spPr bwMode="auto">
          <a:xfrm>
            <a:off x="5362575" y="3733800"/>
            <a:ext cx="3019425" cy="2400300"/>
          </a:xfrm>
          <a:prstGeom prst="rect">
            <a:avLst/>
          </a:prstGeom>
          <a:noFill/>
          <a:ln w="9525">
            <a:noFill/>
            <a:miter lim="800000"/>
            <a:headEnd/>
            <a:tailEnd/>
          </a:ln>
        </p:spPr>
      </p:pic>
    </p:spTree>
    <p:extLst>
      <p:ext uri="{BB962C8B-B14F-4D97-AF65-F5344CB8AC3E}">
        <p14:creationId xmlns:p14="http://schemas.microsoft.com/office/powerpoint/2010/main" val="221748308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Issues on DHCP Service</a:t>
            </a:r>
            <a:endParaRPr lang="en-MY" dirty="0"/>
          </a:p>
        </p:txBody>
      </p:sp>
      <p:sp>
        <p:nvSpPr>
          <p:cNvPr id="3" name="Content Placeholder 2"/>
          <p:cNvSpPr>
            <a:spLocks noGrp="1"/>
          </p:cNvSpPr>
          <p:nvPr>
            <p:ph idx="1"/>
          </p:nvPr>
        </p:nvSpPr>
        <p:spPr/>
        <p:txBody>
          <a:bodyPr/>
          <a:lstStyle/>
          <a:p>
            <a:r>
              <a:rPr lang="en-MY" sz="2000" b="1" dirty="0" smtClean="0"/>
              <a:t>The DHCP servers has to set with static IP!!</a:t>
            </a:r>
          </a:p>
          <a:p>
            <a:pPr lvl="1"/>
            <a:r>
              <a:rPr lang="en-MY" sz="2000" dirty="0" smtClean="0"/>
              <a:t>You can NOT set the IP of DHCP servers to dynamic IP!!!</a:t>
            </a:r>
          </a:p>
          <a:p>
            <a:r>
              <a:rPr lang="en-MY" sz="2000" dirty="0" smtClean="0"/>
              <a:t>In the following example, the DHCP static IP and gateway IP are in the range of the DHCP service</a:t>
            </a:r>
          </a:p>
          <a:p>
            <a:pPr lvl="1"/>
            <a:r>
              <a:rPr lang="en-MY" sz="2000" dirty="0" smtClean="0"/>
              <a:t>DHCP service can detect it and won’t assign duplicate IP in the LAN.</a:t>
            </a:r>
            <a:endParaRPr lang="en-MY" sz="2000" dirty="0"/>
          </a:p>
        </p:txBody>
      </p:sp>
      <p:pic>
        <p:nvPicPr>
          <p:cNvPr id="112642" name="Picture 2"/>
          <p:cNvPicPr>
            <a:picLocks noChangeAspect="1" noChangeArrowheads="1"/>
          </p:cNvPicPr>
          <p:nvPr/>
        </p:nvPicPr>
        <p:blipFill>
          <a:blip r:embed="rId2" cstate="print"/>
          <a:srcRect/>
          <a:stretch>
            <a:fillRect/>
          </a:stretch>
        </p:blipFill>
        <p:spPr bwMode="auto">
          <a:xfrm>
            <a:off x="1752600" y="3505200"/>
            <a:ext cx="5895974" cy="2947987"/>
          </a:xfrm>
          <a:prstGeom prst="rect">
            <a:avLst/>
          </a:prstGeom>
          <a:noFill/>
          <a:ln w="9525">
            <a:noFill/>
            <a:miter lim="800000"/>
            <a:headEnd/>
            <a:tailEnd/>
          </a:ln>
        </p:spPr>
      </p:pic>
    </p:spTree>
    <p:extLst>
      <p:ext uri="{BB962C8B-B14F-4D97-AF65-F5344CB8AC3E}">
        <p14:creationId xmlns:p14="http://schemas.microsoft.com/office/powerpoint/2010/main" val="34782476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 Server</a:t>
            </a:r>
            <a:endParaRPr lang="en-MY" dirty="0"/>
          </a:p>
        </p:txBody>
      </p:sp>
      <p:sp>
        <p:nvSpPr>
          <p:cNvPr id="3" name="Content Placeholder 2"/>
          <p:cNvSpPr>
            <a:spLocks noGrp="1"/>
          </p:cNvSpPr>
          <p:nvPr>
            <p:ph idx="1"/>
          </p:nvPr>
        </p:nvSpPr>
        <p:spPr/>
        <p:txBody>
          <a:bodyPr/>
          <a:lstStyle/>
          <a:p>
            <a:r>
              <a:rPr lang="en-MY" sz="2000" dirty="0" smtClean="0"/>
              <a:t>DNS server can be set within the LAN (local DNS server).</a:t>
            </a:r>
          </a:p>
          <a:p>
            <a:r>
              <a:rPr lang="en-MY" sz="2000" dirty="0" smtClean="0"/>
              <a:t>Unlike DHCP, you can request DNS service beyond your LAN.</a:t>
            </a:r>
          </a:p>
          <a:p>
            <a:r>
              <a:rPr lang="en-MY" sz="2000" dirty="0" smtClean="0"/>
              <a:t>Public DNS servers are a GLOBALLY linked.</a:t>
            </a:r>
          </a:p>
          <a:p>
            <a:pPr lvl="1"/>
            <a:r>
              <a:rPr lang="en-MY" sz="2000" dirty="0" smtClean="0"/>
              <a:t>All the public DNS servers in the world work as “a team” to provide the service to the world.</a:t>
            </a:r>
          </a:p>
        </p:txBody>
      </p:sp>
      <p:pic>
        <p:nvPicPr>
          <p:cNvPr id="113667" name="Picture 3"/>
          <p:cNvPicPr>
            <a:picLocks noChangeAspect="1" noChangeArrowheads="1"/>
          </p:cNvPicPr>
          <p:nvPr/>
        </p:nvPicPr>
        <p:blipFill>
          <a:blip r:embed="rId2" cstate="print"/>
          <a:srcRect/>
          <a:stretch>
            <a:fillRect/>
          </a:stretch>
        </p:blipFill>
        <p:spPr bwMode="auto">
          <a:xfrm>
            <a:off x="1143000" y="3352801"/>
            <a:ext cx="6396037" cy="2971800"/>
          </a:xfrm>
          <a:prstGeom prst="rect">
            <a:avLst/>
          </a:prstGeom>
          <a:noFill/>
          <a:ln w="9525">
            <a:noFill/>
            <a:miter lim="800000"/>
            <a:headEnd/>
            <a:tailEnd/>
          </a:ln>
        </p:spPr>
      </p:pic>
    </p:spTree>
    <p:extLst>
      <p:ext uri="{BB962C8B-B14F-4D97-AF65-F5344CB8AC3E}">
        <p14:creationId xmlns:p14="http://schemas.microsoft.com/office/powerpoint/2010/main" val="6922545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Servers &amp; Remote Servers</a:t>
            </a:r>
            <a:endParaRPr lang="en-MY" dirty="0"/>
          </a:p>
        </p:txBody>
      </p:sp>
      <p:sp>
        <p:nvSpPr>
          <p:cNvPr id="3" name="Content Placeholder 2"/>
          <p:cNvSpPr>
            <a:spLocks noGrp="1"/>
          </p:cNvSpPr>
          <p:nvPr>
            <p:ph idx="1"/>
          </p:nvPr>
        </p:nvSpPr>
        <p:spPr/>
        <p:txBody>
          <a:bodyPr/>
          <a:lstStyle/>
          <a:p>
            <a:r>
              <a:rPr lang="en-MY" sz="2000" dirty="0" smtClean="0"/>
              <a:t>Local servers : servers that are best placed within LAN (or within the enterprise network)</a:t>
            </a:r>
          </a:p>
          <a:p>
            <a:pPr lvl="1"/>
            <a:r>
              <a:rPr lang="en-MY" sz="2000" dirty="0" smtClean="0"/>
              <a:t>TFTP server *</a:t>
            </a:r>
          </a:p>
          <a:p>
            <a:pPr lvl="1"/>
            <a:r>
              <a:rPr lang="en-MY" sz="2000" dirty="0" smtClean="0"/>
              <a:t>DHCP server</a:t>
            </a:r>
          </a:p>
          <a:p>
            <a:pPr lvl="1"/>
            <a:r>
              <a:rPr lang="en-MY" sz="2000" dirty="0" smtClean="0"/>
              <a:t>Print server</a:t>
            </a:r>
          </a:p>
          <a:p>
            <a:pPr lvl="1"/>
            <a:r>
              <a:rPr lang="en-MY" sz="2000" dirty="0" smtClean="0"/>
              <a:t>Security server</a:t>
            </a:r>
          </a:p>
          <a:p>
            <a:r>
              <a:rPr lang="en-MY" sz="2000" dirty="0" smtClean="0"/>
              <a:t>Remote servers: servers that can be accessed across the Internet</a:t>
            </a:r>
          </a:p>
          <a:p>
            <a:pPr lvl="1"/>
            <a:r>
              <a:rPr lang="en-MY" sz="2000" dirty="0" smtClean="0"/>
              <a:t>Email server</a:t>
            </a:r>
          </a:p>
          <a:p>
            <a:pPr lvl="1"/>
            <a:r>
              <a:rPr lang="en-MY" sz="2000" dirty="0" smtClean="0"/>
              <a:t>Web server</a:t>
            </a:r>
          </a:p>
          <a:p>
            <a:pPr lvl="1"/>
            <a:r>
              <a:rPr lang="en-MY" sz="2000" dirty="0" smtClean="0"/>
              <a:t>DNS server</a:t>
            </a:r>
          </a:p>
          <a:p>
            <a:pPr lvl="1"/>
            <a:r>
              <a:rPr lang="en-MY" sz="2000" dirty="0" smtClean="0"/>
              <a:t>FTP server *</a:t>
            </a:r>
            <a:endParaRPr lang="en-MY" sz="2000" dirty="0"/>
          </a:p>
        </p:txBody>
      </p:sp>
    </p:spTree>
    <p:extLst>
      <p:ext uri="{BB962C8B-B14F-4D97-AF65-F5344CB8AC3E}">
        <p14:creationId xmlns:p14="http://schemas.microsoft.com/office/powerpoint/2010/main" val="38065077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Difference between TFTP &amp; FTP</a:t>
            </a:r>
            <a:endParaRPr lang="en-MY" dirty="0"/>
          </a:p>
        </p:txBody>
      </p:sp>
      <p:sp>
        <p:nvSpPr>
          <p:cNvPr id="3" name="Content Placeholder 2"/>
          <p:cNvSpPr>
            <a:spLocks noGrp="1"/>
          </p:cNvSpPr>
          <p:nvPr>
            <p:ph idx="1"/>
          </p:nvPr>
        </p:nvSpPr>
        <p:spPr/>
        <p:txBody>
          <a:bodyPr/>
          <a:lstStyle/>
          <a:p>
            <a:r>
              <a:rPr lang="en-MY" sz="2000" dirty="0" smtClean="0"/>
              <a:t>Both FTP and TFTP are file services</a:t>
            </a:r>
          </a:p>
          <a:p>
            <a:r>
              <a:rPr lang="pt-BR" sz="2000" dirty="0" smtClean="0"/>
              <a:t>TFTP (trivial file transfer protocol)</a:t>
            </a:r>
          </a:p>
          <a:p>
            <a:pPr lvl="1"/>
            <a:r>
              <a:rPr lang="en-MY" sz="2000" dirty="0" smtClean="0"/>
              <a:t>Unsecured, no login and password</a:t>
            </a:r>
          </a:p>
          <a:p>
            <a:pPr lvl="1"/>
            <a:r>
              <a:rPr lang="en-MY" sz="2000" dirty="0" smtClean="0"/>
              <a:t>As a LAN backup file server</a:t>
            </a:r>
          </a:p>
          <a:p>
            <a:pPr lvl="1"/>
            <a:r>
              <a:rPr lang="en-MY" sz="2000" dirty="0" smtClean="0"/>
              <a:t>Best not to be assessed across the Internet</a:t>
            </a:r>
          </a:p>
          <a:p>
            <a:pPr lvl="1"/>
            <a:r>
              <a:rPr lang="en-MY" sz="2000" dirty="0" smtClean="0"/>
              <a:t>Not widely deployed.</a:t>
            </a:r>
          </a:p>
          <a:p>
            <a:r>
              <a:rPr lang="en-MY" sz="2000" dirty="0" smtClean="0"/>
              <a:t>FTP</a:t>
            </a:r>
          </a:p>
          <a:p>
            <a:pPr lvl="1"/>
            <a:r>
              <a:rPr lang="en-MY" sz="2000" dirty="0" smtClean="0"/>
              <a:t>Secured, with login and password</a:t>
            </a:r>
          </a:p>
          <a:p>
            <a:pPr lvl="1"/>
            <a:r>
              <a:rPr lang="en-MY" sz="2000" dirty="0" err="1" smtClean="0"/>
              <a:t>sftp</a:t>
            </a:r>
            <a:r>
              <a:rPr lang="en-MY" sz="2000" dirty="0" smtClean="0"/>
              <a:t> (secure ftp), where login, password, and data are encrypted.</a:t>
            </a:r>
          </a:p>
          <a:p>
            <a:pPr lvl="1"/>
            <a:r>
              <a:rPr lang="en-MY" sz="2000" dirty="0" smtClean="0"/>
              <a:t>For Internet access.</a:t>
            </a:r>
            <a:endParaRPr lang="en-MY" sz="2000" dirty="0"/>
          </a:p>
        </p:txBody>
      </p:sp>
    </p:spTree>
    <p:extLst>
      <p:ext uri="{BB962C8B-B14F-4D97-AF65-F5344CB8AC3E}">
        <p14:creationId xmlns:p14="http://schemas.microsoft.com/office/powerpoint/2010/main" val="132015353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Book Antiqu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Book Antiqu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36832</TotalTime>
  <Words>3791</Words>
  <Application>Microsoft Office PowerPoint</Application>
  <PresentationFormat>On-screen Show (4:3)</PresentationFormat>
  <Paragraphs>601</Paragraphs>
  <Slides>99</Slides>
  <Notes>5</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99</vt:i4>
      </vt:variant>
    </vt:vector>
  </HeadingPairs>
  <TitlesOfParts>
    <vt:vector size="102" baseType="lpstr">
      <vt:lpstr>Default Design</vt:lpstr>
      <vt:lpstr>1_Default Design</vt:lpstr>
      <vt:lpstr>Bitmap Image</vt:lpstr>
      <vt:lpstr>TCP/IP Network Fundamentals</vt:lpstr>
      <vt:lpstr>IP Address Design Plan</vt:lpstr>
      <vt:lpstr>Building your first LAN  in Packet Tracer</vt:lpstr>
      <vt:lpstr>When you Open Your Packet Tracer</vt:lpstr>
      <vt:lpstr>Network Components</vt:lpstr>
      <vt:lpstr>Switch</vt:lpstr>
      <vt:lpstr>2950-24 Switch</vt:lpstr>
      <vt:lpstr>PC</vt:lpstr>
      <vt:lpstr>Connection - 1</vt:lpstr>
      <vt:lpstr>Connection - 2</vt:lpstr>
      <vt:lpstr>Connection - 3</vt:lpstr>
      <vt:lpstr>Configuring the PC - 1</vt:lpstr>
      <vt:lpstr>Configuring the PC - 2</vt:lpstr>
      <vt:lpstr>Configuring the PC - 3</vt:lpstr>
      <vt:lpstr>Configuring the PC - 4</vt:lpstr>
      <vt:lpstr>Testing connectivity - 1</vt:lpstr>
      <vt:lpstr>Available Commands in PC</vt:lpstr>
      <vt:lpstr>Testing connectivity with ping</vt:lpstr>
      <vt:lpstr>DHCP Server in Your LAN</vt:lpstr>
      <vt:lpstr>Server</vt:lpstr>
      <vt:lpstr>Make Connection</vt:lpstr>
      <vt:lpstr>Configuring IP for Server - 1</vt:lpstr>
      <vt:lpstr>Configuring IP for Server - 2</vt:lpstr>
      <vt:lpstr>Setting DHCP service - 1</vt:lpstr>
      <vt:lpstr>Setting DHCP service - 2</vt:lpstr>
      <vt:lpstr>Testing DHCP Service</vt:lpstr>
      <vt:lpstr>Testing PC1 from PC0</vt:lpstr>
      <vt:lpstr>DHCP: Packet Tracer &amp; Real Life</vt:lpstr>
      <vt:lpstr>Review: Static IP and Dynamic IP</vt:lpstr>
      <vt:lpstr>Packet Tracer DHCP Service</vt:lpstr>
      <vt:lpstr>Router in Your LAN</vt:lpstr>
      <vt:lpstr>Router</vt:lpstr>
      <vt:lpstr> Cisco 1841 router</vt:lpstr>
      <vt:lpstr>Connecting Router to Switch - 1</vt:lpstr>
      <vt:lpstr>Connecting Router to Switch - 2</vt:lpstr>
      <vt:lpstr>Connecting Router to Switch - 3</vt:lpstr>
      <vt:lpstr>Configuring IP in Router - 1</vt:lpstr>
      <vt:lpstr>Configuring IP in Router - 2</vt:lpstr>
      <vt:lpstr>Configuring IP in Router - 3</vt:lpstr>
      <vt:lpstr>Configuring IP in Router - 4</vt:lpstr>
      <vt:lpstr>Router IP = Gateway of LAN</vt:lpstr>
      <vt:lpstr>Key in Default Gateway IP in Hosts</vt:lpstr>
      <vt:lpstr>Key in Default Gateway IP  in DCHP service</vt:lpstr>
      <vt:lpstr>Dynamic IP in PC1</vt:lpstr>
      <vt:lpstr>Adding a new LAN</vt:lpstr>
      <vt:lpstr>The design plan for second LAN</vt:lpstr>
      <vt:lpstr>Adding new network components</vt:lpstr>
      <vt:lpstr>Setting IP for Fa0/1 in Router0</vt:lpstr>
      <vt:lpstr>Caution on Setting IP on Router</vt:lpstr>
      <vt:lpstr>IP Configuration of Server1</vt:lpstr>
      <vt:lpstr>DHCP service setup of Server1</vt:lpstr>
      <vt:lpstr>Comments on Second DHCP Service</vt:lpstr>
      <vt:lpstr>HTTP service setup of Server1</vt:lpstr>
      <vt:lpstr>DNS Service setup of Server1</vt:lpstr>
      <vt:lpstr>Requesting Dynamic IP for PC3</vt:lpstr>
      <vt:lpstr>Testing Connectivity for PC3</vt:lpstr>
      <vt:lpstr>Requesting Dynamic IP for PC2</vt:lpstr>
      <vt:lpstr>Launch Web Browser for PC2</vt:lpstr>
      <vt:lpstr>PC2 Access Web Page in Server1</vt:lpstr>
      <vt:lpstr>PC1 Access Web Page in Server1</vt:lpstr>
      <vt:lpstr>Troubleshoot PC1: ipconfig</vt:lpstr>
      <vt:lpstr>Fixing the DNS IP in DHCP</vt:lpstr>
      <vt:lpstr>Request New Dynamic IP in PC1</vt:lpstr>
      <vt:lpstr>Launch Web Browser in PC1</vt:lpstr>
      <vt:lpstr>PC0 and DNS</vt:lpstr>
      <vt:lpstr>Launch Web Browser in PC0</vt:lpstr>
      <vt:lpstr>LAN Design Issues</vt:lpstr>
      <vt:lpstr>Overview of LAN Design Issues</vt:lpstr>
      <vt:lpstr>Network Topology</vt:lpstr>
      <vt:lpstr>End Devices &amp; Networking Devices</vt:lpstr>
      <vt:lpstr>Network Topology - 1</vt:lpstr>
      <vt:lpstr>Network Topology - 2</vt:lpstr>
      <vt:lpstr>Example 1:</vt:lpstr>
      <vt:lpstr>Example 2: LAN</vt:lpstr>
      <vt:lpstr>Example 3: Enterprise Network</vt:lpstr>
      <vt:lpstr>Example 4: Internet</vt:lpstr>
      <vt:lpstr>Issues of Network Topology</vt:lpstr>
      <vt:lpstr>LAN Boundary</vt:lpstr>
      <vt:lpstr>Overview of LAN Boundary</vt:lpstr>
      <vt:lpstr>Still the same LAN with switches and hubs</vt:lpstr>
      <vt:lpstr>Routers – Boundary of LAN</vt:lpstr>
      <vt:lpstr>Routers – Boundary of LAN</vt:lpstr>
      <vt:lpstr>Cables and Connections</vt:lpstr>
      <vt:lpstr>Common Types of Cables in Network</vt:lpstr>
      <vt:lpstr>Rollover Cable</vt:lpstr>
      <vt:lpstr>Ethernet Copper Cable (Cat 5)</vt:lpstr>
      <vt:lpstr>Straight-through cables are used in…</vt:lpstr>
      <vt:lpstr>Cross-over cabled are used in…</vt:lpstr>
      <vt:lpstr>Fiber Optics</vt:lpstr>
      <vt:lpstr>Telephone Cables</vt:lpstr>
      <vt:lpstr>Coaxial Cable</vt:lpstr>
      <vt:lpstr>Serial Cable</vt:lpstr>
      <vt:lpstr>Placement of Services/Servers</vt:lpstr>
      <vt:lpstr>DHCP in a LAN</vt:lpstr>
      <vt:lpstr>DHCP Server Placement</vt:lpstr>
      <vt:lpstr>IP Issues on DHCP Service</vt:lpstr>
      <vt:lpstr>DNS Server</vt:lpstr>
      <vt:lpstr>Local Servers &amp; Remote Servers</vt:lpstr>
      <vt:lpstr>* Difference between TFTP &amp; FTP</vt:lpstr>
    </vt:vector>
  </TitlesOfParts>
  <Company>Universiti Tunku Abdul Rahman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FICT Presentation</dc:title>
  <dc:creator>Dr. Lim Soo KIng</dc:creator>
  <cp:lastModifiedBy>Lim Khong Leng</cp:lastModifiedBy>
  <cp:revision>1249</cp:revision>
  <dcterms:created xsi:type="dcterms:W3CDTF">2004-01-08T01:54:24Z</dcterms:created>
  <dcterms:modified xsi:type="dcterms:W3CDTF">2017-05-31T10:50:17Z</dcterms:modified>
</cp:coreProperties>
</file>